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0" r:id="rId2"/>
    <p:sldId id="296" r:id="rId3"/>
    <p:sldId id="298" r:id="rId4"/>
    <p:sldId id="300" r:id="rId5"/>
    <p:sldId id="299" r:id="rId6"/>
    <p:sldId id="319" r:id="rId7"/>
    <p:sldId id="321" r:id="rId8"/>
    <p:sldId id="322" r:id="rId9"/>
    <p:sldId id="323" r:id="rId10"/>
    <p:sldId id="324" r:id="rId11"/>
    <p:sldId id="302" r:id="rId12"/>
    <p:sldId id="305" r:id="rId13"/>
    <p:sldId id="306" r:id="rId14"/>
    <p:sldId id="307" r:id="rId15"/>
    <p:sldId id="308" r:id="rId16"/>
    <p:sldId id="309" r:id="rId17"/>
    <p:sldId id="310" r:id="rId18"/>
    <p:sldId id="317" r:id="rId19"/>
    <p:sldId id="311" r:id="rId20"/>
    <p:sldId id="313"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81630" autoAdjust="0"/>
  </p:normalViewPr>
  <p:slideViewPr>
    <p:cSldViewPr>
      <p:cViewPr>
        <p:scale>
          <a:sx n="100" d="100"/>
          <a:sy n="100" d="100"/>
        </p:scale>
        <p:origin x="-2244" y="-1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6440CFA-C135-4C3D-A26C-CFAD2BCE177F}" type="datetimeFigureOut">
              <a:rPr lang="en-GB" smtClean="0"/>
              <a:t>09/07/2018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5FCF23B-35F4-4248-B6F1-0225A31DC6D7}" type="slidenum">
              <a:rPr lang="en-GB" smtClean="0"/>
              <a:t>‹#›</a:t>
            </a:fld>
            <a:endParaRPr lang="en-GB"/>
          </a:p>
        </p:txBody>
      </p:sp>
    </p:spTree>
    <p:extLst>
      <p:ext uri="{BB962C8B-B14F-4D97-AF65-F5344CB8AC3E}">
        <p14:creationId xmlns:p14="http://schemas.microsoft.com/office/powerpoint/2010/main" val="863565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endParaRPr lang="en-GB" dirty="0"/>
          </a:p>
        </p:txBody>
      </p:sp>
      <p:sp>
        <p:nvSpPr>
          <p:cNvPr id="4" name="Slide Number Placeholder 3"/>
          <p:cNvSpPr>
            <a:spLocks noGrp="1"/>
          </p:cNvSpPr>
          <p:nvPr>
            <p:ph type="sldNum" sz="quarter" idx="10"/>
          </p:nvPr>
        </p:nvSpPr>
        <p:spPr/>
        <p:txBody>
          <a:bodyPr/>
          <a:lstStyle/>
          <a:p>
            <a:fld id="{25FCF23B-35F4-4248-B6F1-0225A31DC6D7}" type="slidenum">
              <a:rPr lang="en-GB" smtClean="0"/>
              <a:t>1</a:t>
            </a:fld>
            <a:endParaRPr lang="en-GB"/>
          </a:p>
        </p:txBody>
      </p:sp>
    </p:spTree>
    <p:extLst>
      <p:ext uri="{BB962C8B-B14F-4D97-AF65-F5344CB8AC3E}">
        <p14:creationId xmlns:p14="http://schemas.microsoft.com/office/powerpoint/2010/main" val="1979810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10"/>
          </p:nvPr>
        </p:nvSpPr>
        <p:spPr/>
        <p:txBody>
          <a:bodyPr/>
          <a:lstStyle/>
          <a:p>
            <a:fld id="{25FCF23B-35F4-4248-B6F1-0225A31DC6D7}" type="slidenum">
              <a:rPr lang="en-GB" smtClean="0"/>
              <a:t>10</a:t>
            </a:fld>
            <a:endParaRPr lang="en-GB"/>
          </a:p>
        </p:txBody>
      </p:sp>
    </p:spTree>
    <p:extLst>
      <p:ext uri="{BB962C8B-B14F-4D97-AF65-F5344CB8AC3E}">
        <p14:creationId xmlns:p14="http://schemas.microsoft.com/office/powerpoint/2010/main" val="1979810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FCF23B-35F4-4248-B6F1-0225A31DC6D7}" type="slidenum">
              <a:rPr lang="en-GB" smtClean="0"/>
              <a:t>11</a:t>
            </a:fld>
            <a:endParaRPr lang="en-GB"/>
          </a:p>
        </p:txBody>
      </p:sp>
    </p:spTree>
    <p:extLst>
      <p:ext uri="{BB962C8B-B14F-4D97-AF65-F5344CB8AC3E}">
        <p14:creationId xmlns:p14="http://schemas.microsoft.com/office/powerpoint/2010/main" val="1979810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FCF23B-35F4-4248-B6F1-0225A31DC6D7}" type="slidenum">
              <a:rPr lang="en-GB" smtClean="0"/>
              <a:t>12</a:t>
            </a:fld>
            <a:endParaRPr lang="en-GB"/>
          </a:p>
        </p:txBody>
      </p:sp>
    </p:spTree>
    <p:extLst>
      <p:ext uri="{BB962C8B-B14F-4D97-AF65-F5344CB8AC3E}">
        <p14:creationId xmlns:p14="http://schemas.microsoft.com/office/powerpoint/2010/main" val="1979810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endParaRPr lang="en-GB" dirty="0"/>
          </a:p>
        </p:txBody>
      </p:sp>
      <p:sp>
        <p:nvSpPr>
          <p:cNvPr id="4" name="Slide Number Placeholder 3"/>
          <p:cNvSpPr>
            <a:spLocks noGrp="1"/>
          </p:cNvSpPr>
          <p:nvPr>
            <p:ph type="sldNum" sz="quarter" idx="10"/>
          </p:nvPr>
        </p:nvSpPr>
        <p:spPr/>
        <p:txBody>
          <a:bodyPr/>
          <a:lstStyle/>
          <a:p>
            <a:fld id="{25FCF23B-35F4-4248-B6F1-0225A31DC6D7}" type="slidenum">
              <a:rPr lang="en-GB" smtClean="0"/>
              <a:t>13</a:t>
            </a:fld>
            <a:endParaRPr lang="en-GB"/>
          </a:p>
        </p:txBody>
      </p:sp>
    </p:spTree>
    <p:extLst>
      <p:ext uri="{BB962C8B-B14F-4D97-AF65-F5344CB8AC3E}">
        <p14:creationId xmlns:p14="http://schemas.microsoft.com/office/powerpoint/2010/main" val="1979810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FCF23B-35F4-4248-B6F1-0225A31DC6D7}" type="slidenum">
              <a:rPr lang="en-GB" smtClean="0"/>
              <a:t>14</a:t>
            </a:fld>
            <a:endParaRPr lang="en-GB"/>
          </a:p>
        </p:txBody>
      </p:sp>
    </p:spTree>
    <p:extLst>
      <p:ext uri="{BB962C8B-B14F-4D97-AF65-F5344CB8AC3E}">
        <p14:creationId xmlns:p14="http://schemas.microsoft.com/office/powerpoint/2010/main" val="1979810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FCF23B-35F4-4248-B6F1-0225A31DC6D7}" type="slidenum">
              <a:rPr lang="en-GB" smtClean="0"/>
              <a:t>15</a:t>
            </a:fld>
            <a:endParaRPr lang="en-GB"/>
          </a:p>
        </p:txBody>
      </p:sp>
    </p:spTree>
    <p:extLst>
      <p:ext uri="{BB962C8B-B14F-4D97-AF65-F5344CB8AC3E}">
        <p14:creationId xmlns:p14="http://schemas.microsoft.com/office/powerpoint/2010/main" val="1979810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a:t>
            </a:r>
          </a:p>
          <a:p>
            <a:endParaRPr lang="en-GB" dirty="0"/>
          </a:p>
        </p:txBody>
      </p:sp>
      <p:sp>
        <p:nvSpPr>
          <p:cNvPr id="4" name="Slide Number Placeholder 3"/>
          <p:cNvSpPr>
            <a:spLocks noGrp="1"/>
          </p:cNvSpPr>
          <p:nvPr>
            <p:ph type="sldNum" sz="quarter" idx="10"/>
          </p:nvPr>
        </p:nvSpPr>
        <p:spPr/>
        <p:txBody>
          <a:bodyPr/>
          <a:lstStyle/>
          <a:p>
            <a:fld id="{25FCF23B-35F4-4248-B6F1-0225A31DC6D7}" type="slidenum">
              <a:rPr lang="en-GB" smtClean="0"/>
              <a:t>16</a:t>
            </a:fld>
            <a:endParaRPr lang="en-GB"/>
          </a:p>
        </p:txBody>
      </p:sp>
    </p:spTree>
    <p:extLst>
      <p:ext uri="{BB962C8B-B14F-4D97-AF65-F5344CB8AC3E}">
        <p14:creationId xmlns:p14="http://schemas.microsoft.com/office/powerpoint/2010/main" val="1979810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endParaRPr lang="en-GB" dirty="0"/>
          </a:p>
        </p:txBody>
      </p:sp>
      <p:sp>
        <p:nvSpPr>
          <p:cNvPr id="4" name="Slide Number Placeholder 3"/>
          <p:cNvSpPr>
            <a:spLocks noGrp="1"/>
          </p:cNvSpPr>
          <p:nvPr>
            <p:ph type="sldNum" sz="quarter" idx="10"/>
          </p:nvPr>
        </p:nvSpPr>
        <p:spPr/>
        <p:txBody>
          <a:bodyPr/>
          <a:lstStyle/>
          <a:p>
            <a:fld id="{25FCF23B-35F4-4248-B6F1-0225A31DC6D7}" type="slidenum">
              <a:rPr lang="en-GB" smtClean="0"/>
              <a:t>17</a:t>
            </a:fld>
            <a:endParaRPr lang="en-GB"/>
          </a:p>
        </p:txBody>
      </p:sp>
    </p:spTree>
    <p:extLst>
      <p:ext uri="{BB962C8B-B14F-4D97-AF65-F5344CB8AC3E}">
        <p14:creationId xmlns:p14="http://schemas.microsoft.com/office/powerpoint/2010/main" val="1979810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FCF23B-35F4-4248-B6F1-0225A31DC6D7}" type="slidenum">
              <a:rPr lang="en-GB" smtClean="0"/>
              <a:t>18</a:t>
            </a:fld>
            <a:endParaRPr lang="en-GB"/>
          </a:p>
        </p:txBody>
      </p:sp>
    </p:spTree>
    <p:extLst>
      <p:ext uri="{BB962C8B-B14F-4D97-AF65-F5344CB8AC3E}">
        <p14:creationId xmlns:p14="http://schemas.microsoft.com/office/powerpoint/2010/main" val="1979810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FCF23B-35F4-4248-B6F1-0225A31DC6D7}" type="slidenum">
              <a:rPr lang="en-GB" smtClean="0"/>
              <a:t>19</a:t>
            </a:fld>
            <a:endParaRPr lang="en-GB"/>
          </a:p>
        </p:txBody>
      </p:sp>
    </p:spTree>
    <p:extLst>
      <p:ext uri="{BB962C8B-B14F-4D97-AF65-F5344CB8AC3E}">
        <p14:creationId xmlns:p14="http://schemas.microsoft.com/office/powerpoint/2010/main" val="1979810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FCF23B-35F4-4248-B6F1-0225A31DC6D7}" type="slidenum">
              <a:rPr lang="en-GB" smtClean="0"/>
              <a:t>2</a:t>
            </a:fld>
            <a:endParaRPr lang="en-GB"/>
          </a:p>
        </p:txBody>
      </p:sp>
    </p:spTree>
    <p:extLst>
      <p:ext uri="{BB962C8B-B14F-4D97-AF65-F5344CB8AC3E}">
        <p14:creationId xmlns:p14="http://schemas.microsoft.com/office/powerpoint/2010/main" val="1979810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FCF23B-35F4-4248-B6F1-0225A31DC6D7}" type="slidenum">
              <a:rPr lang="en-GB" smtClean="0"/>
              <a:t>20</a:t>
            </a:fld>
            <a:endParaRPr lang="en-GB"/>
          </a:p>
        </p:txBody>
      </p:sp>
    </p:spTree>
    <p:extLst>
      <p:ext uri="{BB962C8B-B14F-4D97-AF65-F5344CB8AC3E}">
        <p14:creationId xmlns:p14="http://schemas.microsoft.com/office/powerpoint/2010/main" val="1979810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FCF23B-35F4-4248-B6F1-0225A31DC6D7}" type="slidenum">
              <a:rPr lang="en-GB" smtClean="0"/>
              <a:t>3</a:t>
            </a:fld>
            <a:endParaRPr lang="en-GB"/>
          </a:p>
        </p:txBody>
      </p:sp>
    </p:spTree>
    <p:extLst>
      <p:ext uri="{BB962C8B-B14F-4D97-AF65-F5344CB8AC3E}">
        <p14:creationId xmlns:p14="http://schemas.microsoft.com/office/powerpoint/2010/main" val="1979810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FCF23B-35F4-4248-B6F1-0225A31DC6D7}" type="slidenum">
              <a:rPr lang="en-GB" smtClean="0"/>
              <a:t>4</a:t>
            </a:fld>
            <a:endParaRPr lang="en-GB"/>
          </a:p>
        </p:txBody>
      </p:sp>
    </p:spTree>
    <p:extLst>
      <p:ext uri="{BB962C8B-B14F-4D97-AF65-F5344CB8AC3E}">
        <p14:creationId xmlns:p14="http://schemas.microsoft.com/office/powerpoint/2010/main" val="1979810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10"/>
          </p:nvPr>
        </p:nvSpPr>
        <p:spPr/>
        <p:txBody>
          <a:bodyPr/>
          <a:lstStyle/>
          <a:p>
            <a:fld id="{25FCF23B-35F4-4248-B6F1-0225A31DC6D7}" type="slidenum">
              <a:rPr lang="en-GB" smtClean="0"/>
              <a:t>5</a:t>
            </a:fld>
            <a:endParaRPr lang="en-GB"/>
          </a:p>
        </p:txBody>
      </p:sp>
    </p:spTree>
    <p:extLst>
      <p:ext uri="{BB962C8B-B14F-4D97-AF65-F5344CB8AC3E}">
        <p14:creationId xmlns:p14="http://schemas.microsoft.com/office/powerpoint/2010/main" val="1979810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FCF23B-35F4-4248-B6F1-0225A31DC6D7}" type="slidenum">
              <a:rPr lang="en-GB" smtClean="0"/>
              <a:t>6</a:t>
            </a:fld>
            <a:endParaRPr lang="en-GB"/>
          </a:p>
        </p:txBody>
      </p:sp>
    </p:spTree>
    <p:extLst>
      <p:ext uri="{BB962C8B-B14F-4D97-AF65-F5344CB8AC3E}">
        <p14:creationId xmlns:p14="http://schemas.microsoft.com/office/powerpoint/2010/main" val="1979810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1" dirty="0" smtClean="0">
                <a:solidFill>
                  <a:schemeClr val="tx1"/>
                </a:solidFill>
              </a:rPr>
              <a:t>‘</a:t>
            </a:r>
            <a:endParaRPr lang="en-GB" dirty="0"/>
          </a:p>
        </p:txBody>
      </p:sp>
      <p:sp>
        <p:nvSpPr>
          <p:cNvPr id="4" name="Slide Number Placeholder 3"/>
          <p:cNvSpPr>
            <a:spLocks noGrp="1"/>
          </p:cNvSpPr>
          <p:nvPr>
            <p:ph type="sldNum" sz="quarter" idx="10"/>
          </p:nvPr>
        </p:nvSpPr>
        <p:spPr/>
        <p:txBody>
          <a:bodyPr/>
          <a:lstStyle/>
          <a:p>
            <a:fld id="{25FCF23B-35F4-4248-B6F1-0225A31DC6D7}" type="slidenum">
              <a:rPr lang="en-GB" smtClean="0"/>
              <a:t>7</a:t>
            </a:fld>
            <a:endParaRPr lang="en-GB"/>
          </a:p>
        </p:txBody>
      </p:sp>
    </p:spTree>
    <p:extLst>
      <p:ext uri="{BB962C8B-B14F-4D97-AF65-F5344CB8AC3E}">
        <p14:creationId xmlns:p14="http://schemas.microsoft.com/office/powerpoint/2010/main" val="1979810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FCF23B-35F4-4248-B6F1-0225A31DC6D7}" type="slidenum">
              <a:rPr lang="en-GB" smtClean="0"/>
              <a:t>8</a:t>
            </a:fld>
            <a:endParaRPr lang="en-GB"/>
          </a:p>
        </p:txBody>
      </p:sp>
    </p:spTree>
    <p:extLst>
      <p:ext uri="{BB962C8B-B14F-4D97-AF65-F5344CB8AC3E}">
        <p14:creationId xmlns:p14="http://schemas.microsoft.com/office/powerpoint/2010/main" val="1979810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FCF23B-35F4-4248-B6F1-0225A31DC6D7}" type="slidenum">
              <a:rPr lang="en-GB" smtClean="0"/>
              <a:t>9</a:t>
            </a:fld>
            <a:endParaRPr lang="en-GB"/>
          </a:p>
        </p:txBody>
      </p:sp>
    </p:spTree>
    <p:extLst>
      <p:ext uri="{BB962C8B-B14F-4D97-AF65-F5344CB8AC3E}">
        <p14:creationId xmlns:p14="http://schemas.microsoft.com/office/powerpoint/2010/main" val="1979810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4D9A0D0-7CA3-45DC-945F-A86BC2E8B4C5}" type="datetimeFigureOut">
              <a:rPr lang="en-GB" smtClean="0"/>
              <a:t>09/07/2018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1D9150-F8F1-4EFD-82DF-F8B456AEBB2F}" type="slidenum">
              <a:rPr lang="en-GB" smtClean="0"/>
              <a:t>‹#›</a:t>
            </a:fld>
            <a:endParaRPr lang="en-GB"/>
          </a:p>
        </p:txBody>
      </p:sp>
    </p:spTree>
    <p:extLst>
      <p:ext uri="{BB962C8B-B14F-4D97-AF65-F5344CB8AC3E}">
        <p14:creationId xmlns:p14="http://schemas.microsoft.com/office/powerpoint/2010/main" val="2296889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D9A0D0-7CA3-45DC-945F-A86BC2E8B4C5}" type="datetimeFigureOut">
              <a:rPr lang="en-GB" smtClean="0"/>
              <a:t>09/07/2018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1D9150-F8F1-4EFD-82DF-F8B456AEBB2F}" type="slidenum">
              <a:rPr lang="en-GB" smtClean="0"/>
              <a:t>‹#›</a:t>
            </a:fld>
            <a:endParaRPr lang="en-GB"/>
          </a:p>
        </p:txBody>
      </p:sp>
    </p:spTree>
    <p:extLst>
      <p:ext uri="{BB962C8B-B14F-4D97-AF65-F5344CB8AC3E}">
        <p14:creationId xmlns:p14="http://schemas.microsoft.com/office/powerpoint/2010/main" val="1855082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D9A0D0-7CA3-45DC-945F-A86BC2E8B4C5}" type="datetimeFigureOut">
              <a:rPr lang="en-GB" smtClean="0"/>
              <a:t>09/07/2018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1D9150-F8F1-4EFD-82DF-F8B456AEBB2F}" type="slidenum">
              <a:rPr lang="en-GB" smtClean="0"/>
              <a:t>‹#›</a:t>
            </a:fld>
            <a:endParaRPr lang="en-GB"/>
          </a:p>
        </p:txBody>
      </p:sp>
    </p:spTree>
    <p:extLst>
      <p:ext uri="{BB962C8B-B14F-4D97-AF65-F5344CB8AC3E}">
        <p14:creationId xmlns:p14="http://schemas.microsoft.com/office/powerpoint/2010/main" val="2424039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D9A0D0-7CA3-45DC-945F-A86BC2E8B4C5}" type="datetimeFigureOut">
              <a:rPr lang="en-GB" smtClean="0"/>
              <a:t>09/07/2018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1D9150-F8F1-4EFD-82DF-F8B456AEBB2F}" type="slidenum">
              <a:rPr lang="en-GB" smtClean="0"/>
              <a:t>‹#›</a:t>
            </a:fld>
            <a:endParaRPr lang="en-GB"/>
          </a:p>
        </p:txBody>
      </p:sp>
    </p:spTree>
    <p:extLst>
      <p:ext uri="{BB962C8B-B14F-4D97-AF65-F5344CB8AC3E}">
        <p14:creationId xmlns:p14="http://schemas.microsoft.com/office/powerpoint/2010/main" val="3059749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D9A0D0-7CA3-45DC-945F-A86BC2E8B4C5}" type="datetimeFigureOut">
              <a:rPr lang="en-GB" smtClean="0"/>
              <a:t>09/07/2018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1D9150-F8F1-4EFD-82DF-F8B456AEBB2F}" type="slidenum">
              <a:rPr lang="en-GB" smtClean="0"/>
              <a:t>‹#›</a:t>
            </a:fld>
            <a:endParaRPr lang="en-GB"/>
          </a:p>
        </p:txBody>
      </p:sp>
    </p:spTree>
    <p:extLst>
      <p:ext uri="{BB962C8B-B14F-4D97-AF65-F5344CB8AC3E}">
        <p14:creationId xmlns:p14="http://schemas.microsoft.com/office/powerpoint/2010/main" val="150032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4D9A0D0-7CA3-45DC-945F-A86BC2E8B4C5}" type="datetimeFigureOut">
              <a:rPr lang="en-GB" smtClean="0"/>
              <a:t>09/07/2018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1D9150-F8F1-4EFD-82DF-F8B456AEBB2F}" type="slidenum">
              <a:rPr lang="en-GB" smtClean="0"/>
              <a:t>‹#›</a:t>
            </a:fld>
            <a:endParaRPr lang="en-GB"/>
          </a:p>
        </p:txBody>
      </p:sp>
    </p:spTree>
    <p:extLst>
      <p:ext uri="{BB962C8B-B14F-4D97-AF65-F5344CB8AC3E}">
        <p14:creationId xmlns:p14="http://schemas.microsoft.com/office/powerpoint/2010/main" val="4033937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4D9A0D0-7CA3-45DC-945F-A86BC2E8B4C5}" type="datetimeFigureOut">
              <a:rPr lang="en-GB" smtClean="0"/>
              <a:t>09/07/2018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1D9150-F8F1-4EFD-82DF-F8B456AEBB2F}" type="slidenum">
              <a:rPr lang="en-GB" smtClean="0"/>
              <a:t>‹#›</a:t>
            </a:fld>
            <a:endParaRPr lang="en-GB"/>
          </a:p>
        </p:txBody>
      </p:sp>
    </p:spTree>
    <p:extLst>
      <p:ext uri="{BB962C8B-B14F-4D97-AF65-F5344CB8AC3E}">
        <p14:creationId xmlns:p14="http://schemas.microsoft.com/office/powerpoint/2010/main" val="199444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4D9A0D0-7CA3-45DC-945F-A86BC2E8B4C5}" type="datetimeFigureOut">
              <a:rPr lang="en-GB" smtClean="0"/>
              <a:t>09/07/2018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1D9150-F8F1-4EFD-82DF-F8B456AEBB2F}" type="slidenum">
              <a:rPr lang="en-GB" smtClean="0"/>
              <a:t>‹#›</a:t>
            </a:fld>
            <a:endParaRPr lang="en-GB"/>
          </a:p>
        </p:txBody>
      </p:sp>
    </p:spTree>
    <p:extLst>
      <p:ext uri="{BB962C8B-B14F-4D97-AF65-F5344CB8AC3E}">
        <p14:creationId xmlns:p14="http://schemas.microsoft.com/office/powerpoint/2010/main" val="100872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D9A0D0-7CA3-45DC-945F-A86BC2E8B4C5}" type="datetimeFigureOut">
              <a:rPr lang="en-GB" smtClean="0"/>
              <a:t>09/07/2018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01D9150-F8F1-4EFD-82DF-F8B456AEBB2F}" type="slidenum">
              <a:rPr lang="en-GB" smtClean="0"/>
              <a:t>‹#›</a:t>
            </a:fld>
            <a:endParaRPr lang="en-GB"/>
          </a:p>
        </p:txBody>
      </p:sp>
    </p:spTree>
    <p:extLst>
      <p:ext uri="{BB962C8B-B14F-4D97-AF65-F5344CB8AC3E}">
        <p14:creationId xmlns:p14="http://schemas.microsoft.com/office/powerpoint/2010/main" val="897770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D9A0D0-7CA3-45DC-945F-A86BC2E8B4C5}" type="datetimeFigureOut">
              <a:rPr lang="en-GB" smtClean="0"/>
              <a:t>09/07/2018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1D9150-F8F1-4EFD-82DF-F8B456AEBB2F}" type="slidenum">
              <a:rPr lang="en-GB" smtClean="0"/>
              <a:t>‹#›</a:t>
            </a:fld>
            <a:endParaRPr lang="en-GB"/>
          </a:p>
        </p:txBody>
      </p:sp>
    </p:spTree>
    <p:extLst>
      <p:ext uri="{BB962C8B-B14F-4D97-AF65-F5344CB8AC3E}">
        <p14:creationId xmlns:p14="http://schemas.microsoft.com/office/powerpoint/2010/main" val="515684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D9A0D0-7CA3-45DC-945F-A86BC2E8B4C5}" type="datetimeFigureOut">
              <a:rPr lang="en-GB" smtClean="0"/>
              <a:t>09/07/2018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1D9150-F8F1-4EFD-82DF-F8B456AEBB2F}" type="slidenum">
              <a:rPr lang="en-GB" smtClean="0"/>
              <a:t>‹#›</a:t>
            </a:fld>
            <a:endParaRPr lang="en-GB"/>
          </a:p>
        </p:txBody>
      </p:sp>
    </p:spTree>
    <p:extLst>
      <p:ext uri="{BB962C8B-B14F-4D97-AF65-F5344CB8AC3E}">
        <p14:creationId xmlns:p14="http://schemas.microsoft.com/office/powerpoint/2010/main" val="2240401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9A0D0-7CA3-45DC-945F-A86BC2E8B4C5}" type="datetimeFigureOut">
              <a:rPr lang="en-GB" smtClean="0"/>
              <a:t>09/07/2018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1D9150-F8F1-4EFD-82DF-F8B456AEBB2F}" type="slidenum">
              <a:rPr lang="en-GB" smtClean="0"/>
              <a:t>‹#›</a:t>
            </a:fld>
            <a:endParaRPr lang="en-GB"/>
          </a:p>
        </p:txBody>
      </p:sp>
    </p:spTree>
    <p:extLst>
      <p:ext uri="{BB962C8B-B14F-4D97-AF65-F5344CB8AC3E}">
        <p14:creationId xmlns:p14="http://schemas.microsoft.com/office/powerpoint/2010/main" val="3768299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2657"/>
            <a:ext cx="7772400" cy="792087"/>
          </a:xfrm>
        </p:spPr>
        <p:txBody>
          <a:bodyPr>
            <a:normAutofit/>
          </a:bodyPr>
          <a:lstStyle/>
          <a:p>
            <a:r>
              <a:rPr lang="en-GB" sz="3600" b="1" dirty="0" smtClean="0"/>
              <a:t>Slaughden SMP Policy Review</a:t>
            </a:r>
            <a:endParaRPr lang="en-GB" sz="3600" b="1" dirty="0"/>
          </a:p>
        </p:txBody>
      </p:sp>
      <p:sp>
        <p:nvSpPr>
          <p:cNvPr id="3" name="Subtitle 2"/>
          <p:cNvSpPr>
            <a:spLocks noGrp="1"/>
          </p:cNvSpPr>
          <p:nvPr>
            <p:ph type="subTitle" idx="1"/>
          </p:nvPr>
        </p:nvSpPr>
        <p:spPr>
          <a:xfrm>
            <a:off x="611560" y="1268760"/>
            <a:ext cx="8064896" cy="4248472"/>
          </a:xfrm>
        </p:spPr>
        <p:txBody>
          <a:bodyPr>
            <a:normAutofit fontScale="77500" lnSpcReduction="20000"/>
          </a:bodyPr>
          <a:lstStyle/>
          <a:p>
            <a:pPr algn="l"/>
            <a:r>
              <a:rPr lang="en-GB" dirty="0" smtClean="0">
                <a:solidFill>
                  <a:schemeClr val="tx1"/>
                </a:solidFill>
              </a:rPr>
              <a:t>Content.</a:t>
            </a:r>
          </a:p>
          <a:p>
            <a:pPr algn="l"/>
            <a:endParaRPr lang="en-GB" dirty="0" smtClean="0">
              <a:solidFill>
                <a:schemeClr val="tx1"/>
              </a:solidFill>
            </a:endParaRPr>
          </a:p>
          <a:p>
            <a:pPr marL="457200" indent="-457200" algn="l">
              <a:buFont typeface="Arial" panose="020B0604020202020204" pitchFamily="34" charset="0"/>
              <a:buChar char="•"/>
            </a:pPr>
            <a:r>
              <a:rPr lang="en-GB" dirty="0" smtClean="0">
                <a:solidFill>
                  <a:schemeClr val="tx1"/>
                </a:solidFill>
              </a:rPr>
              <a:t>Recap of phase 1 study outputs.</a:t>
            </a:r>
            <a:endParaRPr lang="en-GB" dirty="0">
              <a:solidFill>
                <a:schemeClr val="tx1"/>
              </a:solidFill>
            </a:endParaRPr>
          </a:p>
          <a:p>
            <a:pPr marL="457200" indent="-457200" algn="l">
              <a:buFont typeface="Arial" panose="020B0604020202020204" pitchFamily="34" charset="0"/>
              <a:buChar char="•"/>
            </a:pPr>
            <a:endParaRPr lang="en-GB" dirty="0" smtClean="0">
              <a:solidFill>
                <a:schemeClr val="tx1"/>
              </a:solidFill>
            </a:endParaRPr>
          </a:p>
          <a:p>
            <a:pPr marL="457200" indent="-457200" algn="l">
              <a:buFont typeface="Arial" panose="020B0604020202020204" pitchFamily="34" charset="0"/>
              <a:buChar char="•"/>
            </a:pPr>
            <a:r>
              <a:rPr lang="en-GB" dirty="0" smtClean="0">
                <a:solidFill>
                  <a:schemeClr val="tx1"/>
                </a:solidFill>
              </a:rPr>
              <a:t>Phase 2 report outputs.</a:t>
            </a:r>
          </a:p>
          <a:p>
            <a:pPr algn="l"/>
            <a:endParaRPr lang="en-GB" dirty="0" smtClean="0">
              <a:solidFill>
                <a:schemeClr val="tx1"/>
              </a:solidFill>
            </a:endParaRPr>
          </a:p>
          <a:p>
            <a:pPr marL="457200" indent="-457200" algn="l">
              <a:buFont typeface="Arial" panose="020B0604020202020204" pitchFamily="34" charset="0"/>
              <a:buChar char="•"/>
            </a:pPr>
            <a:r>
              <a:rPr lang="en-GB" dirty="0" smtClean="0">
                <a:solidFill>
                  <a:schemeClr val="tx1"/>
                </a:solidFill>
              </a:rPr>
              <a:t>Policy change decision.</a:t>
            </a:r>
          </a:p>
          <a:p>
            <a:pPr marL="457200" indent="-457200" algn="l">
              <a:buFont typeface="Arial" panose="020B0604020202020204" pitchFamily="34" charset="0"/>
              <a:buChar char="•"/>
            </a:pPr>
            <a:endParaRPr lang="en-GB" dirty="0" smtClean="0">
              <a:solidFill>
                <a:schemeClr val="tx1"/>
              </a:solidFill>
            </a:endParaRPr>
          </a:p>
          <a:p>
            <a:pPr marL="457200" indent="-457200" algn="l">
              <a:buFont typeface="Arial" panose="020B0604020202020204" pitchFamily="34" charset="0"/>
              <a:buChar char="•"/>
            </a:pPr>
            <a:r>
              <a:rPr lang="en-GB" dirty="0" smtClean="0">
                <a:solidFill>
                  <a:schemeClr val="tx1"/>
                </a:solidFill>
              </a:rPr>
              <a:t>Phase 2 reports review.</a:t>
            </a:r>
          </a:p>
          <a:p>
            <a:pPr marL="457200" indent="-457200" algn="l">
              <a:buFont typeface="Arial" panose="020B0604020202020204" pitchFamily="34" charset="0"/>
              <a:buChar char="•"/>
            </a:pPr>
            <a:endParaRPr lang="en-GB" dirty="0">
              <a:solidFill>
                <a:schemeClr val="tx1"/>
              </a:solidFill>
            </a:endParaRPr>
          </a:p>
          <a:p>
            <a:pPr marL="457200" indent="-457200" algn="l">
              <a:buFont typeface="Arial" panose="020B0604020202020204" pitchFamily="34" charset="0"/>
              <a:buChar char="•"/>
            </a:pPr>
            <a:r>
              <a:rPr lang="en-GB" dirty="0" smtClean="0">
                <a:solidFill>
                  <a:schemeClr val="tx1"/>
                </a:solidFill>
              </a:rPr>
              <a:t>Phase 3 – Next steps. </a:t>
            </a:r>
          </a:p>
          <a:p>
            <a:pPr algn="l"/>
            <a:endParaRPr lang="en-GB"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517232"/>
            <a:ext cx="1240344" cy="1262565"/>
          </a:xfrm>
          <a:prstGeom prst="rect">
            <a:avLst/>
          </a:prstGeom>
        </p:spPr>
      </p:pic>
      <p:sp>
        <p:nvSpPr>
          <p:cNvPr id="13" name="TextBox 12"/>
          <p:cNvSpPr txBox="1"/>
          <p:nvPr/>
        </p:nvSpPr>
        <p:spPr>
          <a:xfrm>
            <a:off x="5076056" y="6360569"/>
            <a:ext cx="4212468" cy="338554"/>
          </a:xfrm>
          <a:prstGeom prst="rect">
            <a:avLst/>
          </a:prstGeom>
          <a:noFill/>
        </p:spPr>
        <p:txBody>
          <a:bodyPr wrap="square" rtlCol="0">
            <a:spAutoFit/>
          </a:bodyPr>
          <a:lstStyle/>
          <a:p>
            <a:r>
              <a:rPr lang="en-GB" sz="1600" b="1" i="1" dirty="0" smtClean="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working in partnership along the coast</a:t>
            </a:r>
            <a:endParaRPr lang="en-GB" sz="1600" b="1" i="1"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TextBox 4"/>
          <p:cNvSpPr txBox="1"/>
          <p:nvPr/>
        </p:nvSpPr>
        <p:spPr>
          <a:xfrm>
            <a:off x="7182290" y="6148514"/>
            <a:ext cx="1454244" cy="369332"/>
          </a:xfrm>
          <a:prstGeom prst="rect">
            <a:avLst/>
          </a:prstGeom>
          <a:noFill/>
        </p:spPr>
        <p:txBody>
          <a:bodyPr wrap="none" rtlCol="0">
            <a:spAutoFit/>
          </a:bodyPr>
          <a:lstStyle/>
          <a:p>
            <a:r>
              <a:rPr lang="en-GB" dirty="0" smtClean="0"/>
              <a:t>SCF 09/07/18</a:t>
            </a:r>
            <a:endParaRPr lang="en-GB" dirty="0"/>
          </a:p>
        </p:txBody>
      </p:sp>
    </p:spTree>
    <p:extLst>
      <p:ext uri="{BB962C8B-B14F-4D97-AF65-F5344CB8AC3E}">
        <p14:creationId xmlns:p14="http://schemas.microsoft.com/office/powerpoint/2010/main" val="2887486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7300" y="116633"/>
            <a:ext cx="7916699" cy="631510"/>
          </a:xfrm>
        </p:spPr>
        <p:txBody>
          <a:bodyPr>
            <a:normAutofit fontScale="90000"/>
          </a:bodyPr>
          <a:lstStyle/>
          <a:p>
            <a:pPr algn="l"/>
            <a:r>
              <a:rPr lang="en-GB" sz="3600" b="1" dirty="0" smtClean="0"/>
              <a:t>Slaughden SMP Policy Review.  Phase 1 Recap</a:t>
            </a:r>
            <a:endParaRPr lang="en-GB" sz="36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43" y="0"/>
            <a:ext cx="1240344" cy="1262565"/>
          </a:xfrm>
          <a:prstGeom prst="rect">
            <a:avLst/>
          </a:prstGeom>
        </p:spPr>
      </p:pic>
      <p:sp>
        <p:nvSpPr>
          <p:cNvPr id="13" name="TextBox 12"/>
          <p:cNvSpPr txBox="1"/>
          <p:nvPr/>
        </p:nvSpPr>
        <p:spPr>
          <a:xfrm>
            <a:off x="5399585" y="6517846"/>
            <a:ext cx="3744415" cy="338554"/>
          </a:xfrm>
          <a:prstGeom prst="rect">
            <a:avLst/>
          </a:prstGeom>
          <a:noFill/>
        </p:spPr>
        <p:txBody>
          <a:bodyPr wrap="square" rtlCol="0">
            <a:spAutoFit/>
          </a:bodyPr>
          <a:lstStyle/>
          <a:p>
            <a:r>
              <a:rPr lang="en-GB" sz="1600" b="1" i="1" dirty="0" smtClean="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working in partnership along the coast</a:t>
            </a:r>
            <a:endParaRPr lang="en-GB" sz="1600" b="1" i="1"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TextBox 6"/>
          <p:cNvSpPr txBox="1"/>
          <p:nvPr/>
        </p:nvSpPr>
        <p:spPr>
          <a:xfrm>
            <a:off x="7524328" y="6179835"/>
            <a:ext cx="1454244" cy="369332"/>
          </a:xfrm>
          <a:prstGeom prst="rect">
            <a:avLst/>
          </a:prstGeom>
          <a:noFill/>
        </p:spPr>
        <p:txBody>
          <a:bodyPr wrap="none" rtlCol="0">
            <a:spAutoFit/>
          </a:bodyPr>
          <a:lstStyle/>
          <a:p>
            <a:r>
              <a:rPr lang="en-GB" dirty="0" smtClean="0"/>
              <a:t>SCF 09/07/18</a:t>
            </a:r>
            <a:endParaRPr lang="en-GB" dirty="0"/>
          </a:p>
        </p:txBody>
      </p:sp>
      <p:sp>
        <p:nvSpPr>
          <p:cNvPr id="6" name="TextBox 5"/>
          <p:cNvSpPr txBox="1"/>
          <p:nvPr/>
        </p:nvSpPr>
        <p:spPr>
          <a:xfrm>
            <a:off x="107504" y="5595059"/>
            <a:ext cx="8871068" cy="738664"/>
          </a:xfrm>
          <a:prstGeom prst="rect">
            <a:avLst/>
          </a:prstGeom>
          <a:noFill/>
        </p:spPr>
        <p:txBody>
          <a:bodyPr wrap="square" rtlCol="0">
            <a:spAutoFit/>
          </a:bodyPr>
          <a:lstStyle/>
          <a:p>
            <a:r>
              <a:rPr lang="en-GB" sz="1400" b="1" dirty="0" smtClean="0"/>
              <a:t>‘</a:t>
            </a:r>
            <a:r>
              <a:rPr lang="en-GB" sz="1400" b="1" dirty="0"/>
              <a:t>No Breach’  </a:t>
            </a:r>
            <a:r>
              <a:rPr lang="en-GB" sz="1400" b="1" dirty="0" smtClean="0"/>
              <a:t>Approach 9 – Shingle Engine</a:t>
            </a:r>
            <a:endParaRPr lang="en-GB" sz="1400" dirty="0"/>
          </a:p>
          <a:p>
            <a:r>
              <a:rPr lang="en-GB" sz="1400" dirty="0"/>
              <a:t>•Major dredge and nourishment operation  followed by </a:t>
            </a:r>
            <a:r>
              <a:rPr lang="en-GB" sz="1400" dirty="0" smtClean="0"/>
              <a:t>a re-distribution </a:t>
            </a:r>
            <a:r>
              <a:rPr lang="en-GB" sz="1400" dirty="0"/>
              <a:t>of shingle, or </a:t>
            </a:r>
            <a:r>
              <a:rPr lang="en-GB" sz="1400" dirty="0" smtClean="0"/>
              <a:t>a repeat of initial operation.</a:t>
            </a:r>
            <a:endParaRPr lang="en-GB" sz="1400" dirty="0"/>
          </a:p>
          <a:p>
            <a:r>
              <a:rPr lang="en-GB" sz="1400" dirty="0" smtClean="0"/>
              <a:t>•Initial </a:t>
            </a:r>
            <a:r>
              <a:rPr lang="en-GB" sz="1400" dirty="0"/>
              <a:t>costs </a:t>
            </a:r>
            <a:r>
              <a:rPr lang="en-GB" sz="1400" dirty="0" smtClean="0"/>
              <a:t>around </a:t>
            </a:r>
            <a:r>
              <a:rPr lang="en-GB" sz="1400" dirty="0"/>
              <a:t>£20 </a:t>
            </a:r>
            <a:r>
              <a:rPr lang="en-GB" sz="1400" dirty="0" smtClean="0"/>
              <a:t>Million.</a:t>
            </a:r>
            <a:endParaRPr lang="en-GB" sz="1400" dirty="0"/>
          </a:p>
        </p:txBody>
      </p:sp>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9753"/>
          <a:stretch/>
        </p:blipFill>
        <p:spPr bwMode="auto">
          <a:xfrm>
            <a:off x="1691680" y="686753"/>
            <a:ext cx="4386766" cy="4872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8930" y="719035"/>
            <a:ext cx="860599" cy="48528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14757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32657"/>
            <a:ext cx="8136904" cy="792087"/>
          </a:xfrm>
        </p:spPr>
        <p:txBody>
          <a:bodyPr>
            <a:normAutofit fontScale="90000"/>
          </a:bodyPr>
          <a:lstStyle/>
          <a:p>
            <a:r>
              <a:rPr lang="en-GB" sz="3600" b="1" dirty="0" smtClean="0"/>
              <a:t>Slaughden SMP Policy Review.  Phase 1 Recap.</a:t>
            </a:r>
            <a:endParaRPr lang="en-GB" sz="3600" b="1" dirty="0"/>
          </a:p>
        </p:txBody>
      </p:sp>
      <p:sp>
        <p:nvSpPr>
          <p:cNvPr id="3" name="Subtitle 2"/>
          <p:cNvSpPr>
            <a:spLocks noGrp="1"/>
          </p:cNvSpPr>
          <p:nvPr>
            <p:ph type="subTitle" idx="1"/>
          </p:nvPr>
        </p:nvSpPr>
        <p:spPr>
          <a:xfrm>
            <a:off x="611560" y="1268760"/>
            <a:ext cx="8064896" cy="4392488"/>
          </a:xfrm>
        </p:spPr>
        <p:txBody>
          <a:bodyPr>
            <a:normAutofit fontScale="92500" lnSpcReduction="10000"/>
          </a:bodyPr>
          <a:lstStyle/>
          <a:p>
            <a:pPr algn="l"/>
            <a:r>
              <a:rPr lang="en-GB" sz="2800" dirty="0" smtClean="0">
                <a:solidFill>
                  <a:schemeClr val="tx1"/>
                </a:solidFill>
              </a:rPr>
              <a:t>The CSG recommendation to SCF January 2018 was:</a:t>
            </a:r>
          </a:p>
          <a:p>
            <a:pPr algn="l"/>
            <a:endParaRPr lang="en-GB" sz="2800" dirty="0" smtClean="0">
              <a:solidFill>
                <a:schemeClr val="tx1"/>
              </a:solidFill>
            </a:endParaRPr>
          </a:p>
          <a:p>
            <a:pPr marL="457200" indent="-457200" algn="l">
              <a:buFont typeface="Arial" panose="020B0604020202020204" pitchFamily="34" charset="0"/>
              <a:buChar char="•"/>
            </a:pPr>
            <a:r>
              <a:rPr lang="en-GB" sz="2800" dirty="0" smtClean="0">
                <a:solidFill>
                  <a:schemeClr val="tx1"/>
                </a:solidFill>
              </a:rPr>
              <a:t>Subject to further studies, to change Policy for Unit </a:t>
            </a:r>
            <a:r>
              <a:rPr lang="en-GB" sz="2800" dirty="0">
                <a:solidFill>
                  <a:schemeClr val="tx1"/>
                </a:solidFill>
              </a:rPr>
              <a:t>15.1, Slaughden, </a:t>
            </a:r>
            <a:r>
              <a:rPr lang="en-GB" sz="2800" dirty="0" smtClean="0">
                <a:solidFill>
                  <a:schemeClr val="tx1"/>
                </a:solidFill>
              </a:rPr>
              <a:t>in epoch 2 from No Active Intervention </a:t>
            </a:r>
            <a:r>
              <a:rPr lang="en-GB" sz="2800" dirty="0">
                <a:solidFill>
                  <a:schemeClr val="tx1"/>
                </a:solidFill>
              </a:rPr>
              <a:t>to </a:t>
            </a:r>
            <a:r>
              <a:rPr lang="en-GB" sz="2800" dirty="0" smtClean="0">
                <a:solidFill>
                  <a:schemeClr val="tx1"/>
                </a:solidFill>
              </a:rPr>
              <a:t>Managed Realignment.</a:t>
            </a:r>
          </a:p>
          <a:p>
            <a:pPr algn="l"/>
            <a:endParaRPr lang="en-GB" sz="1500" dirty="0" smtClean="0">
              <a:solidFill>
                <a:schemeClr val="tx1"/>
              </a:solidFill>
            </a:endParaRPr>
          </a:p>
          <a:p>
            <a:pPr marL="457200" indent="-457200" algn="l">
              <a:buFont typeface="Arial" panose="020B0604020202020204" pitchFamily="34" charset="0"/>
              <a:buChar char="•"/>
            </a:pPr>
            <a:r>
              <a:rPr lang="en-GB" sz="2800" dirty="0" smtClean="0">
                <a:solidFill>
                  <a:schemeClr val="tx1"/>
                </a:solidFill>
              </a:rPr>
              <a:t>The </a:t>
            </a:r>
            <a:r>
              <a:rPr lang="en-GB" sz="2800" dirty="0">
                <a:solidFill>
                  <a:schemeClr val="tx1"/>
                </a:solidFill>
              </a:rPr>
              <a:t>intent for management </a:t>
            </a:r>
            <a:r>
              <a:rPr lang="en-GB" sz="2800" dirty="0" smtClean="0">
                <a:solidFill>
                  <a:schemeClr val="tx1"/>
                </a:solidFill>
              </a:rPr>
              <a:t>is to </a:t>
            </a:r>
            <a:r>
              <a:rPr lang="en-GB" sz="2800" dirty="0">
                <a:solidFill>
                  <a:schemeClr val="tx1"/>
                </a:solidFill>
              </a:rPr>
              <a:t>`Provide resilience against erosion whilst working with a dynamic </a:t>
            </a:r>
            <a:r>
              <a:rPr lang="en-GB" sz="2800" dirty="0" smtClean="0">
                <a:solidFill>
                  <a:schemeClr val="tx1"/>
                </a:solidFill>
              </a:rPr>
              <a:t>coast’.</a:t>
            </a:r>
          </a:p>
          <a:p>
            <a:pPr algn="l"/>
            <a:endParaRPr lang="en-GB" sz="1500" dirty="0" smtClean="0">
              <a:solidFill>
                <a:schemeClr val="tx1"/>
              </a:solidFill>
            </a:endParaRPr>
          </a:p>
          <a:p>
            <a:pPr marL="457200" indent="-457200" algn="l">
              <a:buFont typeface="Arial" panose="020B0604020202020204" pitchFamily="34" charset="0"/>
              <a:buChar char="•"/>
            </a:pPr>
            <a:r>
              <a:rPr lang="en-GB" sz="2800" dirty="0" smtClean="0">
                <a:solidFill>
                  <a:schemeClr val="tx1"/>
                </a:solidFill>
              </a:rPr>
              <a:t>The policy to be reviewed ~ 2050 in tandem with the A&amp;OE Plan.</a:t>
            </a:r>
            <a:endParaRPr lang="en-GB" sz="28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517232"/>
            <a:ext cx="1240344" cy="1262565"/>
          </a:xfrm>
          <a:prstGeom prst="rect">
            <a:avLst/>
          </a:prstGeom>
        </p:spPr>
      </p:pic>
      <p:sp>
        <p:nvSpPr>
          <p:cNvPr id="13" name="TextBox 12"/>
          <p:cNvSpPr txBox="1"/>
          <p:nvPr/>
        </p:nvSpPr>
        <p:spPr>
          <a:xfrm>
            <a:off x="5076056" y="6360569"/>
            <a:ext cx="4212468" cy="338554"/>
          </a:xfrm>
          <a:prstGeom prst="rect">
            <a:avLst/>
          </a:prstGeom>
          <a:noFill/>
        </p:spPr>
        <p:txBody>
          <a:bodyPr wrap="square" rtlCol="0">
            <a:spAutoFit/>
          </a:bodyPr>
          <a:lstStyle/>
          <a:p>
            <a:r>
              <a:rPr lang="en-GB" sz="1600" b="1" i="1" dirty="0" smtClean="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working in partnership along the coast</a:t>
            </a:r>
            <a:endParaRPr lang="en-GB" sz="1600" b="1" i="1"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extBox 5"/>
          <p:cNvSpPr txBox="1"/>
          <p:nvPr/>
        </p:nvSpPr>
        <p:spPr>
          <a:xfrm>
            <a:off x="7182290" y="6148514"/>
            <a:ext cx="1454244" cy="369332"/>
          </a:xfrm>
          <a:prstGeom prst="rect">
            <a:avLst/>
          </a:prstGeom>
          <a:noFill/>
        </p:spPr>
        <p:txBody>
          <a:bodyPr wrap="none" rtlCol="0">
            <a:spAutoFit/>
          </a:bodyPr>
          <a:lstStyle/>
          <a:p>
            <a:r>
              <a:rPr lang="en-GB" dirty="0" smtClean="0"/>
              <a:t>SCF 09/07/18</a:t>
            </a:r>
            <a:endParaRPr lang="en-GB" dirty="0"/>
          </a:p>
        </p:txBody>
      </p:sp>
    </p:spTree>
    <p:extLst>
      <p:ext uri="{BB962C8B-B14F-4D97-AF65-F5344CB8AC3E}">
        <p14:creationId xmlns:p14="http://schemas.microsoft.com/office/powerpoint/2010/main" val="1265968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32657"/>
            <a:ext cx="8096982" cy="792087"/>
          </a:xfrm>
        </p:spPr>
        <p:txBody>
          <a:bodyPr>
            <a:normAutofit/>
          </a:bodyPr>
          <a:lstStyle/>
          <a:p>
            <a:r>
              <a:rPr lang="en-GB" sz="3600" b="1" dirty="0" smtClean="0"/>
              <a:t>Slaughden SMP Policy Review.  Phase 2.</a:t>
            </a:r>
            <a:endParaRPr lang="en-GB" sz="3600" b="1" dirty="0"/>
          </a:p>
        </p:txBody>
      </p:sp>
      <p:sp>
        <p:nvSpPr>
          <p:cNvPr id="3" name="Subtitle 2"/>
          <p:cNvSpPr>
            <a:spLocks noGrp="1"/>
          </p:cNvSpPr>
          <p:nvPr>
            <p:ph type="subTitle" idx="1"/>
          </p:nvPr>
        </p:nvSpPr>
        <p:spPr>
          <a:xfrm>
            <a:off x="611560" y="1268760"/>
            <a:ext cx="8064896" cy="4680520"/>
          </a:xfrm>
        </p:spPr>
        <p:txBody>
          <a:bodyPr>
            <a:normAutofit fontScale="70000" lnSpcReduction="20000"/>
          </a:bodyPr>
          <a:lstStyle/>
          <a:p>
            <a:pPr algn="l"/>
            <a:r>
              <a:rPr lang="en-GB" sz="2900" dirty="0" smtClean="0">
                <a:solidFill>
                  <a:schemeClr val="tx1"/>
                </a:solidFill>
              </a:rPr>
              <a:t>Habitat Regulation Assessment</a:t>
            </a:r>
          </a:p>
          <a:p>
            <a:pPr algn="l"/>
            <a:endParaRPr lang="en-GB" sz="2900" dirty="0">
              <a:solidFill>
                <a:schemeClr val="tx1"/>
              </a:solidFill>
            </a:endParaRPr>
          </a:p>
          <a:p>
            <a:pPr algn="l"/>
            <a:r>
              <a:rPr lang="en-GB" sz="2900" dirty="0" smtClean="0">
                <a:solidFill>
                  <a:schemeClr val="tx1"/>
                </a:solidFill>
              </a:rPr>
              <a:t>The </a:t>
            </a:r>
            <a:r>
              <a:rPr lang="en-GB" sz="2900" dirty="0">
                <a:solidFill>
                  <a:schemeClr val="tx1"/>
                </a:solidFill>
              </a:rPr>
              <a:t>‘Preliminary </a:t>
            </a:r>
            <a:r>
              <a:rPr lang="en-GB" sz="2900" dirty="0" smtClean="0">
                <a:solidFill>
                  <a:schemeClr val="tx1"/>
                </a:solidFill>
              </a:rPr>
              <a:t>Assessment of </a:t>
            </a:r>
            <a:r>
              <a:rPr lang="en-GB" sz="2900" dirty="0">
                <a:solidFill>
                  <a:schemeClr val="tx1"/>
                </a:solidFill>
              </a:rPr>
              <a:t>SMP Approaches </a:t>
            </a:r>
            <a:r>
              <a:rPr lang="en-GB" sz="2900" dirty="0" smtClean="0">
                <a:solidFill>
                  <a:schemeClr val="tx1"/>
                </a:solidFill>
              </a:rPr>
              <a:t>4 to 8 inclusive against </a:t>
            </a:r>
            <a:r>
              <a:rPr lang="en-GB" sz="2900" dirty="0">
                <a:solidFill>
                  <a:schemeClr val="tx1"/>
                </a:solidFill>
              </a:rPr>
              <a:t>The Habitat Regulations’ </a:t>
            </a:r>
            <a:r>
              <a:rPr lang="en-GB" sz="2900" dirty="0" smtClean="0">
                <a:solidFill>
                  <a:schemeClr val="tx1"/>
                </a:solidFill>
              </a:rPr>
              <a:t>helps to </a:t>
            </a:r>
            <a:r>
              <a:rPr lang="en-GB" sz="2900" dirty="0">
                <a:solidFill>
                  <a:schemeClr val="tx1"/>
                </a:solidFill>
              </a:rPr>
              <a:t>identify </a:t>
            </a:r>
            <a:r>
              <a:rPr lang="en-GB" sz="2900" dirty="0" smtClean="0">
                <a:solidFill>
                  <a:schemeClr val="tx1"/>
                </a:solidFill>
              </a:rPr>
              <a:t>whether a change to SMP </a:t>
            </a:r>
            <a:r>
              <a:rPr lang="en-GB" sz="2900" dirty="0">
                <a:solidFill>
                  <a:schemeClr val="tx1"/>
                </a:solidFill>
              </a:rPr>
              <a:t>policy may be constrained on environmental grounds.</a:t>
            </a:r>
          </a:p>
          <a:p>
            <a:pPr algn="l"/>
            <a:endParaRPr lang="en-GB" sz="2900" dirty="0" smtClean="0">
              <a:solidFill>
                <a:schemeClr val="tx1"/>
              </a:solidFill>
            </a:endParaRPr>
          </a:p>
          <a:p>
            <a:pPr algn="l"/>
            <a:r>
              <a:rPr lang="en-GB" sz="2900" dirty="0" smtClean="0">
                <a:solidFill>
                  <a:schemeClr val="tx1"/>
                </a:solidFill>
              </a:rPr>
              <a:t>The </a:t>
            </a:r>
            <a:r>
              <a:rPr lang="en-GB" sz="2900" dirty="0">
                <a:solidFill>
                  <a:schemeClr val="tx1"/>
                </a:solidFill>
              </a:rPr>
              <a:t>assessment for </a:t>
            </a:r>
            <a:r>
              <a:rPr lang="en-GB" sz="2900" dirty="0" smtClean="0">
                <a:solidFill>
                  <a:schemeClr val="tx1"/>
                </a:solidFill>
              </a:rPr>
              <a:t>approaches 1 to 3 with </a:t>
            </a:r>
            <a:r>
              <a:rPr lang="en-GB" sz="2900" dirty="0">
                <a:solidFill>
                  <a:schemeClr val="tx1"/>
                </a:solidFill>
              </a:rPr>
              <a:t>an outcome of permanent breach </a:t>
            </a:r>
            <a:r>
              <a:rPr lang="en-GB" sz="2900" dirty="0" smtClean="0">
                <a:solidFill>
                  <a:schemeClr val="tx1"/>
                </a:solidFill>
              </a:rPr>
              <a:t> </a:t>
            </a:r>
            <a:r>
              <a:rPr lang="en-GB" sz="2900" dirty="0">
                <a:solidFill>
                  <a:schemeClr val="tx1"/>
                </a:solidFill>
              </a:rPr>
              <a:t>do not </a:t>
            </a:r>
            <a:r>
              <a:rPr lang="en-GB" sz="2900" dirty="0" smtClean="0">
                <a:solidFill>
                  <a:schemeClr val="tx1"/>
                </a:solidFill>
              </a:rPr>
              <a:t>present a </a:t>
            </a:r>
            <a:r>
              <a:rPr lang="en-GB" sz="2900" dirty="0">
                <a:solidFill>
                  <a:schemeClr val="tx1"/>
                </a:solidFill>
              </a:rPr>
              <a:t>change from the current SMP policy for epochs </a:t>
            </a:r>
            <a:r>
              <a:rPr lang="en-GB" sz="2900" dirty="0" smtClean="0">
                <a:solidFill>
                  <a:schemeClr val="tx1"/>
                </a:solidFill>
              </a:rPr>
              <a:t>2 and </a:t>
            </a:r>
            <a:r>
              <a:rPr lang="en-GB" dirty="0" smtClean="0">
                <a:solidFill>
                  <a:schemeClr val="tx1"/>
                </a:solidFill>
              </a:rPr>
              <a:t>3 and</a:t>
            </a:r>
            <a:r>
              <a:rPr lang="en-GB" sz="2900" dirty="0" smtClean="0">
                <a:solidFill>
                  <a:schemeClr val="tx1"/>
                </a:solidFill>
              </a:rPr>
              <a:t> therefore </a:t>
            </a:r>
            <a:r>
              <a:rPr lang="en-GB" sz="2900" dirty="0">
                <a:solidFill>
                  <a:schemeClr val="tx1"/>
                </a:solidFill>
              </a:rPr>
              <a:t>do not require a detailed </a:t>
            </a:r>
            <a:r>
              <a:rPr lang="en-GB" sz="2900" dirty="0" smtClean="0">
                <a:solidFill>
                  <a:schemeClr val="tx1"/>
                </a:solidFill>
              </a:rPr>
              <a:t>assessment.   Assessments in the Phase </a:t>
            </a:r>
            <a:r>
              <a:rPr lang="en-GB" sz="2900" dirty="0">
                <a:solidFill>
                  <a:schemeClr val="tx1"/>
                </a:solidFill>
              </a:rPr>
              <a:t>1 </a:t>
            </a:r>
            <a:r>
              <a:rPr lang="en-GB" sz="2900" dirty="0" smtClean="0">
                <a:solidFill>
                  <a:schemeClr val="tx1"/>
                </a:solidFill>
              </a:rPr>
              <a:t>report show that </a:t>
            </a:r>
            <a:r>
              <a:rPr lang="en-GB" sz="2900" dirty="0">
                <a:solidFill>
                  <a:schemeClr val="tx1"/>
                </a:solidFill>
              </a:rPr>
              <a:t>development of a permanent breach will have significant implications for the wider estuary</a:t>
            </a:r>
            <a:r>
              <a:rPr lang="en-GB" sz="2900" dirty="0" smtClean="0">
                <a:solidFill>
                  <a:schemeClr val="tx1"/>
                </a:solidFill>
              </a:rPr>
              <a:t>.</a:t>
            </a:r>
            <a:endParaRPr lang="en-GB" sz="2900" dirty="0">
              <a:solidFill>
                <a:schemeClr val="tx1"/>
              </a:solidFill>
            </a:endParaRPr>
          </a:p>
          <a:p>
            <a:pPr algn="l"/>
            <a:endParaRPr lang="en-GB" sz="2900" dirty="0" smtClean="0">
              <a:solidFill>
                <a:schemeClr val="tx1"/>
              </a:solidFill>
            </a:endParaRPr>
          </a:p>
          <a:p>
            <a:pPr algn="l"/>
            <a:r>
              <a:rPr lang="en-GB" sz="2900" dirty="0" smtClean="0">
                <a:solidFill>
                  <a:schemeClr val="tx1"/>
                </a:solidFill>
              </a:rPr>
              <a:t>This </a:t>
            </a:r>
            <a:r>
              <a:rPr lang="en-GB" sz="2900" dirty="0">
                <a:solidFill>
                  <a:schemeClr val="tx1"/>
                </a:solidFill>
              </a:rPr>
              <a:t>study does not provide a detailed assessment of the wider potential impacts </a:t>
            </a:r>
            <a:r>
              <a:rPr lang="en-GB" sz="2900" dirty="0" smtClean="0">
                <a:solidFill>
                  <a:schemeClr val="tx1"/>
                </a:solidFill>
              </a:rPr>
              <a:t>of  Approach </a:t>
            </a:r>
            <a:r>
              <a:rPr lang="en-GB" sz="2900" dirty="0">
                <a:solidFill>
                  <a:schemeClr val="tx1"/>
                </a:solidFill>
              </a:rPr>
              <a:t>9 (Shingle Engine). However, </a:t>
            </a:r>
            <a:r>
              <a:rPr lang="en-GB" sz="2900" dirty="0" smtClean="0">
                <a:solidFill>
                  <a:schemeClr val="tx1"/>
                </a:solidFill>
              </a:rPr>
              <a:t>it </a:t>
            </a:r>
            <a:r>
              <a:rPr lang="en-GB" sz="2900" dirty="0">
                <a:solidFill>
                  <a:schemeClr val="tx1"/>
                </a:solidFill>
              </a:rPr>
              <a:t>does identify potential risks </a:t>
            </a:r>
            <a:r>
              <a:rPr lang="en-GB" sz="2900" dirty="0" smtClean="0">
                <a:solidFill>
                  <a:schemeClr val="tx1"/>
                </a:solidFill>
              </a:rPr>
              <a:t>and impacts which </a:t>
            </a:r>
            <a:r>
              <a:rPr lang="en-GB" sz="2900" dirty="0">
                <a:solidFill>
                  <a:schemeClr val="tx1"/>
                </a:solidFill>
              </a:rPr>
              <a:t>that approach would likely need to consider if it is </a:t>
            </a:r>
            <a:r>
              <a:rPr lang="en-GB" sz="2900" dirty="0" smtClean="0">
                <a:solidFill>
                  <a:schemeClr val="tx1"/>
                </a:solidFill>
              </a:rPr>
              <a:t>progressed.</a:t>
            </a:r>
            <a:endParaRPr lang="en-GB" sz="29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517232"/>
            <a:ext cx="1240344" cy="1262565"/>
          </a:xfrm>
          <a:prstGeom prst="rect">
            <a:avLst/>
          </a:prstGeom>
        </p:spPr>
      </p:pic>
      <p:sp>
        <p:nvSpPr>
          <p:cNvPr id="13" name="TextBox 12"/>
          <p:cNvSpPr txBox="1"/>
          <p:nvPr/>
        </p:nvSpPr>
        <p:spPr>
          <a:xfrm>
            <a:off x="5076056" y="6360569"/>
            <a:ext cx="4212468" cy="338554"/>
          </a:xfrm>
          <a:prstGeom prst="rect">
            <a:avLst/>
          </a:prstGeom>
          <a:noFill/>
        </p:spPr>
        <p:txBody>
          <a:bodyPr wrap="square" rtlCol="0">
            <a:spAutoFit/>
          </a:bodyPr>
          <a:lstStyle/>
          <a:p>
            <a:r>
              <a:rPr lang="en-GB" sz="1600" b="1" i="1" dirty="0" smtClean="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working in partnership along the coast</a:t>
            </a:r>
            <a:endParaRPr lang="en-GB" sz="1600" b="1" i="1"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extBox 5"/>
          <p:cNvSpPr txBox="1"/>
          <p:nvPr/>
        </p:nvSpPr>
        <p:spPr>
          <a:xfrm>
            <a:off x="7182290" y="6148514"/>
            <a:ext cx="1454244" cy="369332"/>
          </a:xfrm>
          <a:prstGeom prst="rect">
            <a:avLst/>
          </a:prstGeom>
          <a:noFill/>
        </p:spPr>
        <p:txBody>
          <a:bodyPr wrap="none" rtlCol="0">
            <a:spAutoFit/>
          </a:bodyPr>
          <a:lstStyle/>
          <a:p>
            <a:r>
              <a:rPr lang="en-GB" dirty="0" smtClean="0"/>
              <a:t>SCF 09/07/18</a:t>
            </a:r>
            <a:endParaRPr lang="en-GB" dirty="0"/>
          </a:p>
        </p:txBody>
      </p:sp>
    </p:spTree>
    <p:extLst>
      <p:ext uri="{BB962C8B-B14F-4D97-AF65-F5344CB8AC3E}">
        <p14:creationId xmlns:p14="http://schemas.microsoft.com/office/powerpoint/2010/main" val="3332470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88640"/>
            <a:ext cx="8168990" cy="792087"/>
          </a:xfrm>
        </p:spPr>
        <p:txBody>
          <a:bodyPr>
            <a:normAutofit/>
          </a:bodyPr>
          <a:lstStyle/>
          <a:p>
            <a:r>
              <a:rPr lang="en-GB" sz="3600" b="1" dirty="0" smtClean="0"/>
              <a:t>Slaughden SMP Policy Review.  Phase 2.</a:t>
            </a:r>
            <a:endParaRPr lang="en-GB" sz="3600" b="1" dirty="0"/>
          </a:p>
        </p:txBody>
      </p:sp>
      <p:sp>
        <p:nvSpPr>
          <p:cNvPr id="3" name="Subtitle 2"/>
          <p:cNvSpPr>
            <a:spLocks noGrp="1"/>
          </p:cNvSpPr>
          <p:nvPr>
            <p:ph type="subTitle" idx="1"/>
          </p:nvPr>
        </p:nvSpPr>
        <p:spPr>
          <a:xfrm>
            <a:off x="598972" y="836712"/>
            <a:ext cx="8064896" cy="4824536"/>
          </a:xfrm>
        </p:spPr>
        <p:txBody>
          <a:bodyPr>
            <a:normAutofit fontScale="70000" lnSpcReduction="20000"/>
          </a:bodyPr>
          <a:lstStyle/>
          <a:p>
            <a:pPr algn="l"/>
            <a:endParaRPr lang="en-GB" sz="2800" dirty="0" smtClean="0">
              <a:solidFill>
                <a:schemeClr val="tx1"/>
              </a:solidFill>
            </a:endParaRPr>
          </a:p>
          <a:p>
            <a:pPr algn="l"/>
            <a:r>
              <a:rPr lang="en-GB" sz="2800" dirty="0" smtClean="0">
                <a:solidFill>
                  <a:schemeClr val="tx1"/>
                </a:solidFill>
              </a:rPr>
              <a:t>Preliminary HRA Conclusions.</a:t>
            </a:r>
          </a:p>
          <a:p>
            <a:pPr algn="l"/>
            <a:endParaRPr lang="en-GB" sz="1500" dirty="0" smtClean="0">
              <a:solidFill>
                <a:schemeClr val="tx1"/>
              </a:solidFill>
            </a:endParaRPr>
          </a:p>
          <a:p>
            <a:pPr algn="l"/>
            <a:r>
              <a:rPr lang="en-GB" sz="2800" dirty="0">
                <a:solidFill>
                  <a:schemeClr val="tx1"/>
                </a:solidFill>
              </a:rPr>
              <a:t>In table 9 </a:t>
            </a:r>
            <a:r>
              <a:rPr lang="en-GB" sz="2800" dirty="0" smtClean="0">
                <a:solidFill>
                  <a:schemeClr val="tx1"/>
                </a:solidFill>
              </a:rPr>
              <a:t>of the HRA report approaches </a:t>
            </a:r>
            <a:r>
              <a:rPr lang="en-GB" sz="2800" dirty="0">
                <a:solidFill>
                  <a:schemeClr val="tx1"/>
                </a:solidFill>
              </a:rPr>
              <a:t>4-8 have been assessed by  a RAG </a:t>
            </a:r>
            <a:r>
              <a:rPr lang="en-GB" sz="2800" dirty="0" smtClean="0">
                <a:solidFill>
                  <a:schemeClr val="tx1"/>
                </a:solidFill>
              </a:rPr>
              <a:t>process defined below.</a:t>
            </a:r>
          </a:p>
          <a:p>
            <a:pPr marL="457200" indent="-457200" algn="l">
              <a:buFont typeface="Arial" panose="020B0604020202020204" pitchFamily="34" charset="0"/>
              <a:buChar char="•"/>
            </a:pPr>
            <a:r>
              <a:rPr lang="en-GB" sz="2800" dirty="0" smtClean="0">
                <a:solidFill>
                  <a:srgbClr val="00B050"/>
                </a:solidFill>
              </a:rPr>
              <a:t>Green</a:t>
            </a:r>
            <a:r>
              <a:rPr lang="en-GB" sz="2800" dirty="0" smtClean="0">
                <a:solidFill>
                  <a:schemeClr val="tx1"/>
                </a:solidFill>
              </a:rPr>
              <a:t> </a:t>
            </a:r>
            <a:r>
              <a:rPr lang="en-GB" sz="2800" dirty="0">
                <a:solidFill>
                  <a:schemeClr val="tx1"/>
                </a:solidFill>
              </a:rPr>
              <a:t>- unlikely an adverse effect would be identified through a full Appropriate </a:t>
            </a:r>
            <a:r>
              <a:rPr lang="en-GB" sz="2800" dirty="0" smtClean="0">
                <a:solidFill>
                  <a:schemeClr val="tx1"/>
                </a:solidFill>
              </a:rPr>
              <a:t>Assessment.  </a:t>
            </a:r>
            <a:r>
              <a:rPr lang="en-GB" sz="2800" b="1" dirty="0" smtClean="0">
                <a:solidFill>
                  <a:schemeClr val="tx1"/>
                </a:solidFill>
              </a:rPr>
              <a:t>There are no Green scores which emphasises the challenging nature of the site.</a:t>
            </a:r>
            <a:endParaRPr lang="en-GB" sz="2800" b="1" dirty="0">
              <a:solidFill>
                <a:schemeClr val="tx1"/>
              </a:solidFill>
            </a:endParaRPr>
          </a:p>
          <a:p>
            <a:pPr marL="457200" indent="-457200" algn="l">
              <a:buFont typeface="Arial" panose="020B0604020202020204" pitchFamily="34" charset="0"/>
              <a:buChar char="•"/>
            </a:pPr>
            <a:r>
              <a:rPr lang="en-GB" sz="2800" dirty="0">
                <a:solidFill>
                  <a:srgbClr val="FFC000"/>
                </a:solidFill>
              </a:rPr>
              <a:t>Yellow</a:t>
            </a:r>
            <a:r>
              <a:rPr lang="en-GB" sz="2800" dirty="0">
                <a:solidFill>
                  <a:schemeClr val="tx1"/>
                </a:solidFill>
              </a:rPr>
              <a:t> - potential adverse effects likely to be identified through an Appropriate Assessment but </a:t>
            </a:r>
            <a:r>
              <a:rPr lang="en-GB" sz="2800" dirty="0" smtClean="0">
                <a:solidFill>
                  <a:schemeClr val="tx1"/>
                </a:solidFill>
              </a:rPr>
              <a:t>may be avoided by mitigation</a:t>
            </a:r>
            <a:r>
              <a:rPr lang="en-GB" sz="2800" dirty="0">
                <a:solidFill>
                  <a:schemeClr val="tx1"/>
                </a:solidFill>
              </a:rPr>
              <a:t>.</a:t>
            </a:r>
          </a:p>
          <a:p>
            <a:pPr marL="457200" indent="-457200" algn="l">
              <a:buFont typeface="Arial" panose="020B0604020202020204" pitchFamily="34" charset="0"/>
              <a:buChar char="•"/>
            </a:pPr>
            <a:r>
              <a:rPr lang="en-GB" sz="2800" dirty="0">
                <a:solidFill>
                  <a:srgbClr val="FF0000"/>
                </a:solidFill>
              </a:rPr>
              <a:t>Red</a:t>
            </a:r>
            <a:r>
              <a:rPr lang="en-GB" sz="2800" dirty="0">
                <a:solidFill>
                  <a:schemeClr val="tx1"/>
                </a:solidFill>
              </a:rPr>
              <a:t> - potential adverse effect or uncertain effects would be identified through a full Appropriate Assessment</a:t>
            </a:r>
            <a:r>
              <a:rPr lang="en-GB" sz="2800" dirty="0" smtClean="0">
                <a:solidFill>
                  <a:schemeClr val="tx1"/>
                </a:solidFill>
              </a:rPr>
              <a:t>.   Uncertain </a:t>
            </a:r>
            <a:r>
              <a:rPr lang="en-GB" sz="2800" dirty="0">
                <a:solidFill>
                  <a:schemeClr val="tx1"/>
                </a:solidFill>
              </a:rPr>
              <a:t>whether it could be mitigated without detailed assessment. </a:t>
            </a:r>
            <a:endParaRPr lang="en-GB" sz="2800" dirty="0" smtClean="0">
              <a:solidFill>
                <a:schemeClr val="tx1"/>
              </a:solidFill>
            </a:endParaRPr>
          </a:p>
          <a:p>
            <a:pPr algn="l"/>
            <a:endParaRPr lang="en-GB" sz="1700" dirty="0" smtClean="0">
              <a:solidFill>
                <a:schemeClr val="tx1"/>
              </a:solidFill>
            </a:endParaRPr>
          </a:p>
          <a:p>
            <a:pPr algn="l"/>
            <a:r>
              <a:rPr lang="en-GB" sz="2800" dirty="0" smtClean="0">
                <a:solidFill>
                  <a:schemeClr val="tx1"/>
                </a:solidFill>
              </a:rPr>
              <a:t>All approaches have </a:t>
            </a:r>
            <a:r>
              <a:rPr lang="en-GB" sz="2800" dirty="0">
                <a:solidFill>
                  <a:schemeClr val="tx1"/>
                </a:solidFill>
              </a:rPr>
              <a:t>potential to cause damage to the Natura 2000 sites within the study area and its surroundings, as such all will require HRA and Appropriate Assessment to assess adverse effect on site integrity.</a:t>
            </a:r>
          </a:p>
          <a:p>
            <a:pPr algn="l"/>
            <a:endParaRPr lang="en-GB" sz="2800" dirty="0" smtClean="0">
              <a:solidFill>
                <a:schemeClr val="tx1"/>
              </a:solidFill>
            </a:endParaRPr>
          </a:p>
          <a:p>
            <a:pPr algn="l"/>
            <a:endParaRPr lang="en-GB" sz="28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5517232"/>
            <a:ext cx="1240344" cy="1262565"/>
          </a:xfrm>
          <a:prstGeom prst="rect">
            <a:avLst/>
          </a:prstGeom>
        </p:spPr>
      </p:pic>
      <p:sp>
        <p:nvSpPr>
          <p:cNvPr id="13" name="TextBox 12"/>
          <p:cNvSpPr txBox="1"/>
          <p:nvPr/>
        </p:nvSpPr>
        <p:spPr>
          <a:xfrm>
            <a:off x="5076056" y="6360569"/>
            <a:ext cx="4212468" cy="338554"/>
          </a:xfrm>
          <a:prstGeom prst="rect">
            <a:avLst/>
          </a:prstGeom>
          <a:noFill/>
        </p:spPr>
        <p:txBody>
          <a:bodyPr wrap="square" rtlCol="0">
            <a:spAutoFit/>
          </a:bodyPr>
          <a:lstStyle/>
          <a:p>
            <a:r>
              <a:rPr lang="en-GB" sz="1600" b="1" i="1" dirty="0" smtClean="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working in partnership along the coast</a:t>
            </a:r>
            <a:endParaRPr lang="en-GB" sz="1600" b="1" i="1"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extBox 5"/>
          <p:cNvSpPr txBox="1"/>
          <p:nvPr/>
        </p:nvSpPr>
        <p:spPr>
          <a:xfrm>
            <a:off x="7182290" y="6148514"/>
            <a:ext cx="1454244" cy="369332"/>
          </a:xfrm>
          <a:prstGeom prst="rect">
            <a:avLst/>
          </a:prstGeom>
          <a:noFill/>
        </p:spPr>
        <p:txBody>
          <a:bodyPr wrap="none" rtlCol="0">
            <a:spAutoFit/>
          </a:bodyPr>
          <a:lstStyle/>
          <a:p>
            <a:r>
              <a:rPr lang="en-GB" dirty="0" smtClean="0"/>
              <a:t>SCF 09/07/18</a:t>
            </a:r>
            <a:endParaRPr lang="en-GB" dirty="0"/>
          </a:p>
        </p:txBody>
      </p:sp>
    </p:spTree>
    <p:extLst>
      <p:ext uri="{BB962C8B-B14F-4D97-AF65-F5344CB8AC3E}">
        <p14:creationId xmlns:p14="http://schemas.microsoft.com/office/powerpoint/2010/main" val="1405528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332657"/>
            <a:ext cx="8352928" cy="792087"/>
          </a:xfrm>
        </p:spPr>
        <p:txBody>
          <a:bodyPr>
            <a:normAutofit/>
          </a:bodyPr>
          <a:lstStyle/>
          <a:p>
            <a:r>
              <a:rPr lang="en-GB" sz="3600" b="1" dirty="0" smtClean="0"/>
              <a:t>Slaughden SMP Policy Review.  Phase 2.</a:t>
            </a:r>
            <a:endParaRPr lang="en-GB" sz="3600" b="1" dirty="0"/>
          </a:p>
        </p:txBody>
      </p:sp>
      <p:sp>
        <p:nvSpPr>
          <p:cNvPr id="3" name="Subtitle 2"/>
          <p:cNvSpPr>
            <a:spLocks noGrp="1"/>
          </p:cNvSpPr>
          <p:nvPr>
            <p:ph type="subTitle" idx="1"/>
          </p:nvPr>
        </p:nvSpPr>
        <p:spPr>
          <a:xfrm>
            <a:off x="611560" y="1124744"/>
            <a:ext cx="8064896" cy="4536504"/>
          </a:xfrm>
        </p:spPr>
        <p:txBody>
          <a:bodyPr>
            <a:noAutofit/>
          </a:bodyPr>
          <a:lstStyle/>
          <a:p>
            <a:pPr algn="l">
              <a:spcBef>
                <a:spcPts val="0"/>
              </a:spcBef>
            </a:pPr>
            <a:r>
              <a:rPr lang="en-GB" sz="2200" dirty="0">
                <a:solidFill>
                  <a:schemeClr val="tx1"/>
                </a:solidFill>
              </a:rPr>
              <a:t>The overall environmental risk </a:t>
            </a:r>
            <a:r>
              <a:rPr lang="en-GB" sz="2200" dirty="0" smtClean="0">
                <a:solidFill>
                  <a:schemeClr val="tx1"/>
                </a:solidFill>
              </a:rPr>
              <a:t>under HRA is </a:t>
            </a:r>
            <a:r>
              <a:rPr lang="en-GB" sz="2200" dirty="0">
                <a:solidFill>
                  <a:schemeClr val="tx1"/>
                </a:solidFill>
              </a:rPr>
              <a:t>summarised as follows</a:t>
            </a:r>
            <a:r>
              <a:rPr lang="en-GB" sz="2200" dirty="0" smtClean="0">
                <a:solidFill>
                  <a:schemeClr val="tx1"/>
                </a:solidFill>
              </a:rPr>
              <a:t>:</a:t>
            </a:r>
          </a:p>
          <a:p>
            <a:pPr algn="l">
              <a:spcBef>
                <a:spcPts val="0"/>
              </a:spcBef>
            </a:pPr>
            <a:endParaRPr lang="en-GB" sz="1400" dirty="0">
              <a:solidFill>
                <a:schemeClr val="tx1"/>
              </a:solidFill>
            </a:endParaRPr>
          </a:p>
          <a:p>
            <a:pPr marL="342900" indent="-342900" algn="l">
              <a:spcBef>
                <a:spcPts val="0"/>
              </a:spcBef>
              <a:buFont typeface="Arial" panose="020B0604020202020204" pitchFamily="34" charset="0"/>
              <a:buChar char="•"/>
            </a:pPr>
            <a:r>
              <a:rPr lang="en-GB" sz="2200" dirty="0">
                <a:solidFill>
                  <a:schemeClr val="tx1"/>
                </a:solidFill>
              </a:rPr>
              <a:t>Approach 4 </a:t>
            </a:r>
            <a:r>
              <a:rPr lang="en-GB" sz="2200" dirty="0" smtClean="0">
                <a:solidFill>
                  <a:schemeClr val="tx1"/>
                </a:solidFill>
              </a:rPr>
              <a:t> represents </a:t>
            </a:r>
            <a:r>
              <a:rPr lang="en-GB" sz="2200" dirty="0">
                <a:solidFill>
                  <a:schemeClr val="tx1"/>
                </a:solidFill>
              </a:rPr>
              <a:t>a </a:t>
            </a:r>
            <a:r>
              <a:rPr lang="en-GB" sz="2200" u="sng" dirty="0">
                <a:solidFill>
                  <a:schemeClr val="tx1"/>
                </a:solidFill>
              </a:rPr>
              <a:t>high environmental risk</a:t>
            </a:r>
            <a:r>
              <a:rPr lang="en-GB" sz="2200" dirty="0">
                <a:solidFill>
                  <a:schemeClr val="tx1"/>
                </a:solidFill>
              </a:rPr>
              <a:t>. It may not be possible to compensate for the loss </a:t>
            </a:r>
            <a:r>
              <a:rPr lang="en-GB" sz="2200" dirty="0" smtClean="0">
                <a:solidFill>
                  <a:schemeClr val="tx1"/>
                </a:solidFill>
              </a:rPr>
              <a:t>of designated </a:t>
            </a:r>
            <a:r>
              <a:rPr lang="en-GB" sz="2200" dirty="0">
                <a:solidFill>
                  <a:schemeClr val="tx1"/>
                </a:solidFill>
              </a:rPr>
              <a:t>habitat, to overcome an adverse effect on </a:t>
            </a:r>
            <a:r>
              <a:rPr lang="en-GB" sz="2200" dirty="0" smtClean="0">
                <a:solidFill>
                  <a:schemeClr val="tx1"/>
                </a:solidFill>
              </a:rPr>
              <a:t>integrity.</a:t>
            </a:r>
          </a:p>
          <a:p>
            <a:pPr algn="l">
              <a:spcBef>
                <a:spcPts val="0"/>
              </a:spcBef>
            </a:pPr>
            <a:endParaRPr lang="en-GB" sz="1400" dirty="0">
              <a:solidFill>
                <a:schemeClr val="tx1"/>
              </a:solidFill>
            </a:endParaRPr>
          </a:p>
          <a:p>
            <a:pPr marL="342900" indent="-342900" algn="l">
              <a:spcBef>
                <a:spcPts val="0"/>
              </a:spcBef>
              <a:buFont typeface="Arial" panose="020B0604020202020204" pitchFamily="34" charset="0"/>
              <a:buChar char="•"/>
            </a:pPr>
            <a:r>
              <a:rPr lang="en-GB" sz="2200" dirty="0">
                <a:solidFill>
                  <a:schemeClr val="tx1"/>
                </a:solidFill>
              </a:rPr>
              <a:t>Approaches 5, 6, and 8 represent a </a:t>
            </a:r>
            <a:r>
              <a:rPr lang="en-GB" sz="2200" u="sng" dirty="0">
                <a:solidFill>
                  <a:schemeClr val="tx1"/>
                </a:solidFill>
              </a:rPr>
              <a:t>moderate to high level of environmental risk</a:t>
            </a:r>
            <a:r>
              <a:rPr lang="en-GB" sz="2200" dirty="0">
                <a:solidFill>
                  <a:schemeClr val="tx1"/>
                </a:solidFill>
              </a:rPr>
              <a:t>. They </a:t>
            </a:r>
            <a:r>
              <a:rPr lang="en-GB" sz="2200" dirty="0" smtClean="0">
                <a:solidFill>
                  <a:schemeClr val="tx1"/>
                </a:solidFill>
              </a:rPr>
              <a:t>are likely </a:t>
            </a:r>
            <a:r>
              <a:rPr lang="en-GB" sz="2200" dirty="0">
                <a:solidFill>
                  <a:schemeClr val="tx1"/>
                </a:solidFill>
              </a:rPr>
              <a:t>to result in the loss of designated </a:t>
            </a:r>
            <a:r>
              <a:rPr lang="en-GB" sz="2200" dirty="0" smtClean="0">
                <a:solidFill>
                  <a:schemeClr val="tx1"/>
                </a:solidFill>
              </a:rPr>
              <a:t>habitat which may be </a:t>
            </a:r>
            <a:r>
              <a:rPr lang="en-GB" sz="2200" dirty="0">
                <a:solidFill>
                  <a:schemeClr val="tx1"/>
                </a:solidFill>
              </a:rPr>
              <a:t>mitigatable, and the </a:t>
            </a:r>
            <a:r>
              <a:rPr lang="en-GB" sz="2200" dirty="0" smtClean="0">
                <a:solidFill>
                  <a:schemeClr val="tx1"/>
                </a:solidFill>
              </a:rPr>
              <a:t>realignment approach </a:t>
            </a:r>
            <a:r>
              <a:rPr lang="en-GB" sz="2200" dirty="0">
                <a:solidFill>
                  <a:schemeClr val="tx1"/>
                </a:solidFill>
              </a:rPr>
              <a:t>works with coastal processes over the longer term</a:t>
            </a:r>
            <a:r>
              <a:rPr lang="en-GB" sz="2200" dirty="0" smtClean="0">
                <a:solidFill>
                  <a:schemeClr val="tx1"/>
                </a:solidFill>
              </a:rPr>
              <a:t>. </a:t>
            </a:r>
          </a:p>
          <a:p>
            <a:pPr algn="l">
              <a:spcBef>
                <a:spcPts val="0"/>
              </a:spcBef>
            </a:pPr>
            <a:endParaRPr lang="en-GB" sz="1400" dirty="0">
              <a:solidFill>
                <a:schemeClr val="tx1"/>
              </a:solidFill>
            </a:endParaRPr>
          </a:p>
          <a:p>
            <a:pPr marL="342900" indent="-342900" algn="l">
              <a:spcBef>
                <a:spcPts val="0"/>
              </a:spcBef>
              <a:buFont typeface="Arial" panose="020B0604020202020204" pitchFamily="34" charset="0"/>
              <a:buChar char="•"/>
            </a:pPr>
            <a:r>
              <a:rPr lang="en-GB" sz="2200" dirty="0">
                <a:solidFill>
                  <a:schemeClr val="tx1"/>
                </a:solidFill>
              </a:rPr>
              <a:t>Approach </a:t>
            </a:r>
            <a:r>
              <a:rPr lang="en-GB" sz="2200" dirty="0" smtClean="0">
                <a:solidFill>
                  <a:schemeClr val="tx1"/>
                </a:solidFill>
              </a:rPr>
              <a:t>7 has potential to work </a:t>
            </a:r>
            <a:r>
              <a:rPr lang="en-GB" sz="2200" dirty="0">
                <a:solidFill>
                  <a:schemeClr val="tx1"/>
                </a:solidFill>
              </a:rPr>
              <a:t>with natural processes </a:t>
            </a:r>
            <a:r>
              <a:rPr lang="en-GB" sz="2200" dirty="0" smtClean="0">
                <a:solidFill>
                  <a:schemeClr val="tx1"/>
                </a:solidFill>
              </a:rPr>
              <a:t>and so </a:t>
            </a:r>
            <a:r>
              <a:rPr lang="en-GB" sz="2200" dirty="0">
                <a:solidFill>
                  <a:schemeClr val="tx1"/>
                </a:solidFill>
              </a:rPr>
              <a:t>has </a:t>
            </a:r>
            <a:r>
              <a:rPr lang="en-GB" sz="2200" u="sng" dirty="0">
                <a:solidFill>
                  <a:schemeClr val="tx1"/>
                </a:solidFill>
              </a:rPr>
              <a:t>low to moderate environmental risk</a:t>
            </a:r>
            <a:r>
              <a:rPr lang="en-GB" sz="2200" dirty="0">
                <a:solidFill>
                  <a:schemeClr val="tx1"/>
                </a:solidFill>
              </a:rPr>
              <a:t>, such that it may be possible to conclude ‘</a:t>
            </a:r>
            <a:r>
              <a:rPr lang="en-GB" sz="2200" dirty="0" smtClean="0">
                <a:solidFill>
                  <a:schemeClr val="tx1"/>
                </a:solidFill>
              </a:rPr>
              <a:t>no adverse </a:t>
            </a:r>
            <a:r>
              <a:rPr lang="en-GB" sz="2200" dirty="0">
                <a:solidFill>
                  <a:schemeClr val="tx1"/>
                </a:solidFill>
              </a:rPr>
              <a:t>effect’ with mitigation. </a:t>
            </a:r>
            <a:endParaRPr lang="en-GB" sz="2200" dirty="0" smtClean="0">
              <a:solidFill>
                <a:schemeClr val="tx1"/>
              </a:solidFill>
            </a:endParaRPr>
          </a:p>
          <a:p>
            <a:pPr algn="l">
              <a:spcBef>
                <a:spcPts val="0"/>
              </a:spcBef>
            </a:pPr>
            <a:endParaRPr lang="en-GB" sz="1800" dirty="0">
              <a:solidFill>
                <a:schemeClr val="tx1"/>
              </a:solidFill>
            </a:endParaRPr>
          </a:p>
          <a:p>
            <a:pPr algn="l">
              <a:spcBef>
                <a:spcPts val="0"/>
              </a:spcBef>
            </a:pPr>
            <a:endParaRPr lang="en-GB" sz="18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517232"/>
            <a:ext cx="1240344" cy="1262565"/>
          </a:xfrm>
          <a:prstGeom prst="rect">
            <a:avLst/>
          </a:prstGeom>
        </p:spPr>
      </p:pic>
      <p:sp>
        <p:nvSpPr>
          <p:cNvPr id="13" name="TextBox 12"/>
          <p:cNvSpPr txBox="1"/>
          <p:nvPr/>
        </p:nvSpPr>
        <p:spPr>
          <a:xfrm>
            <a:off x="5076056" y="6360569"/>
            <a:ext cx="4212468" cy="338554"/>
          </a:xfrm>
          <a:prstGeom prst="rect">
            <a:avLst/>
          </a:prstGeom>
          <a:noFill/>
        </p:spPr>
        <p:txBody>
          <a:bodyPr wrap="square" rtlCol="0">
            <a:spAutoFit/>
          </a:bodyPr>
          <a:lstStyle/>
          <a:p>
            <a:r>
              <a:rPr lang="en-GB" sz="1600" b="1" i="1" dirty="0" smtClean="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working in partnership along the coast</a:t>
            </a:r>
            <a:endParaRPr lang="en-GB" sz="1600" b="1" i="1"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extBox 5"/>
          <p:cNvSpPr txBox="1"/>
          <p:nvPr/>
        </p:nvSpPr>
        <p:spPr>
          <a:xfrm>
            <a:off x="7182290" y="6148514"/>
            <a:ext cx="1454244" cy="369332"/>
          </a:xfrm>
          <a:prstGeom prst="rect">
            <a:avLst/>
          </a:prstGeom>
          <a:noFill/>
        </p:spPr>
        <p:txBody>
          <a:bodyPr wrap="none" rtlCol="0">
            <a:spAutoFit/>
          </a:bodyPr>
          <a:lstStyle/>
          <a:p>
            <a:r>
              <a:rPr lang="en-GB" dirty="0" smtClean="0"/>
              <a:t>SCF 09/07/18</a:t>
            </a:r>
            <a:endParaRPr lang="en-GB" dirty="0"/>
          </a:p>
        </p:txBody>
      </p:sp>
    </p:spTree>
    <p:extLst>
      <p:ext uri="{BB962C8B-B14F-4D97-AF65-F5344CB8AC3E}">
        <p14:creationId xmlns:p14="http://schemas.microsoft.com/office/powerpoint/2010/main" val="769287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32657"/>
            <a:ext cx="8280920" cy="792087"/>
          </a:xfrm>
        </p:spPr>
        <p:txBody>
          <a:bodyPr>
            <a:normAutofit/>
          </a:bodyPr>
          <a:lstStyle/>
          <a:p>
            <a:r>
              <a:rPr lang="en-GB" sz="3600" b="1" dirty="0" smtClean="0"/>
              <a:t>Slaughden SMP Policy Review.  Phase 2.</a:t>
            </a:r>
            <a:endParaRPr lang="en-GB" sz="3600" b="1" dirty="0"/>
          </a:p>
        </p:txBody>
      </p:sp>
      <p:sp>
        <p:nvSpPr>
          <p:cNvPr id="3" name="Subtitle 2"/>
          <p:cNvSpPr>
            <a:spLocks noGrp="1"/>
          </p:cNvSpPr>
          <p:nvPr>
            <p:ph type="subTitle" idx="1"/>
          </p:nvPr>
        </p:nvSpPr>
        <p:spPr>
          <a:xfrm>
            <a:off x="611560" y="1268760"/>
            <a:ext cx="8064896" cy="4248472"/>
          </a:xfrm>
        </p:spPr>
        <p:txBody>
          <a:bodyPr>
            <a:normAutofit fontScale="85000" lnSpcReduction="20000"/>
          </a:bodyPr>
          <a:lstStyle/>
          <a:p>
            <a:pPr algn="l">
              <a:spcBef>
                <a:spcPts val="0"/>
              </a:spcBef>
            </a:pPr>
            <a:r>
              <a:rPr lang="en-GB" sz="2800" dirty="0" smtClean="0">
                <a:solidFill>
                  <a:schemeClr val="tx1"/>
                </a:solidFill>
              </a:rPr>
              <a:t>The </a:t>
            </a:r>
            <a:r>
              <a:rPr lang="en-GB" sz="2800" dirty="0">
                <a:solidFill>
                  <a:schemeClr val="tx1"/>
                </a:solidFill>
              </a:rPr>
              <a:t>Water Framework Directive (WFD) assessment </a:t>
            </a:r>
            <a:r>
              <a:rPr lang="en-GB" sz="2800" dirty="0" smtClean="0">
                <a:solidFill>
                  <a:schemeClr val="tx1"/>
                </a:solidFill>
              </a:rPr>
              <a:t>report </a:t>
            </a:r>
            <a:r>
              <a:rPr lang="en-GB" sz="2800" dirty="0">
                <a:solidFill>
                  <a:schemeClr val="tx1"/>
                </a:solidFill>
              </a:rPr>
              <a:t>presents </a:t>
            </a:r>
            <a:r>
              <a:rPr lang="en-GB" sz="2800" dirty="0" smtClean="0">
                <a:solidFill>
                  <a:schemeClr val="tx1"/>
                </a:solidFill>
              </a:rPr>
              <a:t>the appraisal </a:t>
            </a:r>
            <a:r>
              <a:rPr lang="en-GB" sz="2800" dirty="0">
                <a:solidFill>
                  <a:schemeClr val="tx1"/>
                </a:solidFill>
              </a:rPr>
              <a:t>of the proposed approaches at a strategic level, in compliance with the Directive requirements.</a:t>
            </a:r>
          </a:p>
          <a:p>
            <a:pPr algn="l">
              <a:spcBef>
                <a:spcPts val="0"/>
              </a:spcBef>
            </a:pPr>
            <a:endParaRPr lang="en-GB" sz="2800" dirty="0" smtClean="0">
              <a:solidFill>
                <a:schemeClr val="tx1"/>
              </a:solidFill>
            </a:endParaRPr>
          </a:p>
          <a:p>
            <a:pPr algn="l">
              <a:spcBef>
                <a:spcPts val="0"/>
              </a:spcBef>
            </a:pPr>
            <a:r>
              <a:rPr lang="en-GB" sz="2800" dirty="0" smtClean="0">
                <a:solidFill>
                  <a:schemeClr val="tx1"/>
                </a:solidFill>
              </a:rPr>
              <a:t>The </a:t>
            </a:r>
            <a:r>
              <a:rPr lang="en-GB" sz="2800" dirty="0">
                <a:solidFill>
                  <a:schemeClr val="tx1"/>
                </a:solidFill>
              </a:rPr>
              <a:t>aims of </a:t>
            </a:r>
            <a:r>
              <a:rPr lang="en-GB" sz="2800" dirty="0" smtClean="0">
                <a:solidFill>
                  <a:schemeClr val="tx1"/>
                </a:solidFill>
              </a:rPr>
              <a:t>the </a:t>
            </a:r>
            <a:r>
              <a:rPr lang="en-GB" sz="2800" dirty="0">
                <a:solidFill>
                  <a:schemeClr val="tx1"/>
                </a:solidFill>
              </a:rPr>
              <a:t>report </a:t>
            </a:r>
            <a:r>
              <a:rPr lang="en-GB" sz="2800" dirty="0" smtClean="0">
                <a:solidFill>
                  <a:schemeClr val="tx1"/>
                </a:solidFill>
              </a:rPr>
              <a:t>are to:</a:t>
            </a:r>
          </a:p>
          <a:p>
            <a:pPr algn="l">
              <a:spcBef>
                <a:spcPts val="0"/>
              </a:spcBef>
            </a:pPr>
            <a:endParaRPr lang="en-GB" sz="2800" dirty="0">
              <a:solidFill>
                <a:schemeClr val="tx1"/>
              </a:solidFill>
            </a:endParaRPr>
          </a:p>
          <a:p>
            <a:pPr marL="457200" indent="-457200" algn="l">
              <a:spcBef>
                <a:spcPts val="0"/>
              </a:spcBef>
              <a:buFont typeface="Arial" panose="020B0604020202020204" pitchFamily="34" charset="0"/>
              <a:buChar char="•"/>
            </a:pPr>
            <a:r>
              <a:rPr lang="en-GB" sz="2800" dirty="0" smtClean="0">
                <a:solidFill>
                  <a:schemeClr val="tx1"/>
                </a:solidFill>
              </a:rPr>
              <a:t>Review </a:t>
            </a:r>
            <a:r>
              <a:rPr lang="en-GB" sz="2800" dirty="0">
                <a:solidFill>
                  <a:schemeClr val="tx1"/>
                </a:solidFill>
              </a:rPr>
              <a:t>information in the SMP2 Water Framework Directive Assessment.</a:t>
            </a:r>
          </a:p>
          <a:p>
            <a:pPr marL="457200" indent="-457200" algn="l">
              <a:spcBef>
                <a:spcPts val="0"/>
              </a:spcBef>
              <a:buFont typeface="Arial" panose="020B0604020202020204" pitchFamily="34" charset="0"/>
              <a:buChar char="•"/>
            </a:pPr>
            <a:r>
              <a:rPr lang="en-GB" sz="2800" dirty="0" smtClean="0">
                <a:solidFill>
                  <a:schemeClr val="tx1"/>
                </a:solidFill>
              </a:rPr>
              <a:t>Check </a:t>
            </a:r>
            <a:r>
              <a:rPr lang="en-GB" sz="2800" dirty="0">
                <a:solidFill>
                  <a:schemeClr val="tx1"/>
                </a:solidFill>
              </a:rPr>
              <a:t>each approach option and alternatives against Environmental Objectives.</a:t>
            </a:r>
          </a:p>
          <a:p>
            <a:pPr marL="457200" indent="-457200" algn="l">
              <a:spcBef>
                <a:spcPts val="0"/>
              </a:spcBef>
              <a:buFont typeface="Arial" panose="020B0604020202020204" pitchFamily="34" charset="0"/>
              <a:buChar char="•"/>
            </a:pPr>
            <a:r>
              <a:rPr lang="en-GB" sz="2800" dirty="0" smtClean="0">
                <a:solidFill>
                  <a:schemeClr val="tx1"/>
                </a:solidFill>
              </a:rPr>
              <a:t>Identify </a:t>
            </a:r>
            <a:r>
              <a:rPr lang="en-GB" sz="2800" dirty="0">
                <a:solidFill>
                  <a:schemeClr val="tx1"/>
                </a:solidFill>
              </a:rPr>
              <a:t>the potential for any policy change to contribute to deterioration of a waterbody</a:t>
            </a:r>
            <a:r>
              <a:rPr lang="en-GB" sz="2800" dirty="0" smtClean="0">
                <a:solidFill>
                  <a:schemeClr val="tx1"/>
                </a:solidFill>
              </a:rPr>
              <a:t>.  Where </a:t>
            </a:r>
            <a:r>
              <a:rPr lang="en-GB" sz="2800" dirty="0">
                <a:solidFill>
                  <a:schemeClr val="tx1"/>
                </a:solidFill>
              </a:rPr>
              <a:t>this is the case provide a Summary Statement including any identified </a:t>
            </a:r>
            <a:r>
              <a:rPr lang="en-GB" sz="2800" dirty="0" smtClean="0">
                <a:solidFill>
                  <a:schemeClr val="tx1"/>
                </a:solidFill>
              </a:rPr>
              <a:t>mitigation measures</a:t>
            </a:r>
            <a:r>
              <a:rPr lang="en-GB" sz="2800" dirty="0">
                <a:solidFill>
                  <a:schemeClr val="tx1"/>
                </a:solidFill>
              </a:rPr>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517232"/>
            <a:ext cx="1240344" cy="1262565"/>
          </a:xfrm>
          <a:prstGeom prst="rect">
            <a:avLst/>
          </a:prstGeom>
        </p:spPr>
      </p:pic>
      <p:sp>
        <p:nvSpPr>
          <p:cNvPr id="13" name="TextBox 12"/>
          <p:cNvSpPr txBox="1"/>
          <p:nvPr/>
        </p:nvSpPr>
        <p:spPr>
          <a:xfrm>
            <a:off x="5076056" y="6360569"/>
            <a:ext cx="4212468" cy="338554"/>
          </a:xfrm>
          <a:prstGeom prst="rect">
            <a:avLst/>
          </a:prstGeom>
          <a:noFill/>
        </p:spPr>
        <p:txBody>
          <a:bodyPr wrap="square" rtlCol="0">
            <a:spAutoFit/>
          </a:bodyPr>
          <a:lstStyle/>
          <a:p>
            <a:r>
              <a:rPr lang="en-GB" sz="1600" b="1" i="1" dirty="0" smtClean="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working in partnership along the coast</a:t>
            </a:r>
            <a:endParaRPr lang="en-GB" sz="1600" b="1" i="1"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extBox 5"/>
          <p:cNvSpPr txBox="1"/>
          <p:nvPr/>
        </p:nvSpPr>
        <p:spPr>
          <a:xfrm>
            <a:off x="7182290" y="6148514"/>
            <a:ext cx="1454244" cy="369332"/>
          </a:xfrm>
          <a:prstGeom prst="rect">
            <a:avLst/>
          </a:prstGeom>
          <a:noFill/>
        </p:spPr>
        <p:txBody>
          <a:bodyPr wrap="none" rtlCol="0">
            <a:spAutoFit/>
          </a:bodyPr>
          <a:lstStyle/>
          <a:p>
            <a:r>
              <a:rPr lang="en-GB" dirty="0" smtClean="0"/>
              <a:t>SCF 09/07/18</a:t>
            </a:r>
            <a:endParaRPr lang="en-GB" dirty="0"/>
          </a:p>
        </p:txBody>
      </p:sp>
    </p:spTree>
    <p:extLst>
      <p:ext uri="{BB962C8B-B14F-4D97-AF65-F5344CB8AC3E}">
        <p14:creationId xmlns:p14="http://schemas.microsoft.com/office/powerpoint/2010/main" val="1021172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16632"/>
            <a:ext cx="8168990" cy="792087"/>
          </a:xfrm>
        </p:spPr>
        <p:txBody>
          <a:bodyPr>
            <a:normAutofit/>
          </a:bodyPr>
          <a:lstStyle/>
          <a:p>
            <a:r>
              <a:rPr lang="en-GB" sz="3600" b="1" dirty="0" smtClean="0"/>
              <a:t>Slaughden SMP Policy Review.  Phase 2.</a:t>
            </a:r>
            <a:endParaRPr lang="en-GB" sz="3600" b="1" dirty="0"/>
          </a:p>
        </p:txBody>
      </p:sp>
      <p:sp>
        <p:nvSpPr>
          <p:cNvPr id="3" name="Subtitle 2"/>
          <p:cNvSpPr>
            <a:spLocks noGrp="1"/>
          </p:cNvSpPr>
          <p:nvPr>
            <p:ph type="subTitle" idx="1"/>
          </p:nvPr>
        </p:nvSpPr>
        <p:spPr>
          <a:xfrm>
            <a:off x="579086" y="1052736"/>
            <a:ext cx="8064896" cy="4608512"/>
          </a:xfrm>
        </p:spPr>
        <p:txBody>
          <a:bodyPr>
            <a:normAutofit fontScale="77500" lnSpcReduction="20000"/>
          </a:bodyPr>
          <a:lstStyle/>
          <a:p>
            <a:pPr algn="l"/>
            <a:r>
              <a:rPr lang="en-GB" sz="2800" dirty="0">
                <a:solidFill>
                  <a:schemeClr val="tx1"/>
                </a:solidFill>
              </a:rPr>
              <a:t>Preliminary WFD conclusions.</a:t>
            </a:r>
          </a:p>
          <a:p>
            <a:pPr marL="457200" indent="-457200" algn="l">
              <a:buFont typeface="Arial" panose="020B0604020202020204" pitchFamily="34" charset="0"/>
              <a:buChar char="•"/>
            </a:pPr>
            <a:endParaRPr lang="en-GB" sz="2800" dirty="0" smtClean="0">
              <a:solidFill>
                <a:schemeClr val="tx1"/>
              </a:solidFill>
            </a:endParaRPr>
          </a:p>
          <a:p>
            <a:pPr marL="457200" indent="-457200" algn="l">
              <a:buFont typeface="Arial" panose="020B0604020202020204" pitchFamily="34" charset="0"/>
              <a:buChar char="•"/>
            </a:pPr>
            <a:r>
              <a:rPr lang="en-GB" sz="2800" dirty="0" smtClean="0">
                <a:solidFill>
                  <a:schemeClr val="tx1"/>
                </a:solidFill>
              </a:rPr>
              <a:t>Approaches </a:t>
            </a:r>
            <a:r>
              <a:rPr lang="en-GB" sz="2800" dirty="0">
                <a:solidFill>
                  <a:schemeClr val="tx1"/>
                </a:solidFill>
              </a:rPr>
              <a:t>4 and 7 </a:t>
            </a:r>
            <a:r>
              <a:rPr lang="en-GB" sz="2800" u="sng" dirty="0">
                <a:solidFill>
                  <a:schemeClr val="tx1"/>
                </a:solidFill>
              </a:rPr>
              <a:t>comply with the WFD </a:t>
            </a:r>
            <a:r>
              <a:rPr lang="en-GB" sz="2800" u="sng" dirty="0" smtClean="0">
                <a:solidFill>
                  <a:schemeClr val="tx1"/>
                </a:solidFill>
              </a:rPr>
              <a:t>objectives</a:t>
            </a:r>
            <a:r>
              <a:rPr lang="en-GB" sz="2800" dirty="0" smtClean="0">
                <a:solidFill>
                  <a:schemeClr val="tx1"/>
                </a:solidFill>
              </a:rPr>
              <a:t>.</a:t>
            </a:r>
            <a:endParaRPr lang="en-GB" sz="2800" dirty="0">
              <a:solidFill>
                <a:schemeClr val="tx1"/>
              </a:solidFill>
            </a:endParaRPr>
          </a:p>
          <a:p>
            <a:pPr marL="457200" indent="-457200" algn="l">
              <a:buFont typeface="Arial" panose="020B0604020202020204" pitchFamily="34" charset="0"/>
              <a:buChar char="•"/>
            </a:pPr>
            <a:r>
              <a:rPr lang="en-GB" sz="2800" dirty="0">
                <a:solidFill>
                  <a:schemeClr val="tx1"/>
                </a:solidFill>
              </a:rPr>
              <a:t>Approaches 5, 6 and 8 </a:t>
            </a:r>
            <a:r>
              <a:rPr lang="en-GB" sz="2800" u="sng" dirty="0">
                <a:solidFill>
                  <a:schemeClr val="tx1"/>
                </a:solidFill>
              </a:rPr>
              <a:t>do not meet the criteria</a:t>
            </a:r>
            <a:r>
              <a:rPr lang="en-GB" sz="2800" dirty="0">
                <a:solidFill>
                  <a:schemeClr val="tx1"/>
                </a:solidFill>
              </a:rPr>
              <a:t>, as they enclose the saltmarsh which may result </a:t>
            </a:r>
            <a:r>
              <a:rPr lang="en-GB" sz="2800" dirty="0" smtClean="0">
                <a:solidFill>
                  <a:schemeClr val="tx1"/>
                </a:solidFill>
              </a:rPr>
              <a:t>in deterioration </a:t>
            </a:r>
            <a:r>
              <a:rPr lang="en-GB" sz="2800" dirty="0">
                <a:solidFill>
                  <a:schemeClr val="tx1"/>
                </a:solidFill>
              </a:rPr>
              <a:t>of good ecological potential (GEP</a:t>
            </a:r>
            <a:r>
              <a:rPr lang="en-GB" sz="2800" dirty="0" smtClean="0">
                <a:solidFill>
                  <a:schemeClr val="tx1"/>
                </a:solidFill>
              </a:rPr>
              <a:t>).  With </a:t>
            </a:r>
            <a:r>
              <a:rPr lang="en-GB" sz="2800" dirty="0">
                <a:solidFill>
                  <a:schemeClr val="tx1"/>
                </a:solidFill>
              </a:rPr>
              <a:t>appropriate mitigation </a:t>
            </a:r>
            <a:r>
              <a:rPr lang="en-GB" sz="2800" dirty="0" smtClean="0">
                <a:solidFill>
                  <a:schemeClr val="tx1"/>
                </a:solidFill>
              </a:rPr>
              <a:t>i.e</a:t>
            </a:r>
            <a:r>
              <a:rPr lang="en-GB" sz="2800" dirty="0">
                <a:solidFill>
                  <a:schemeClr val="tx1"/>
                </a:solidFill>
              </a:rPr>
              <a:t>. measures to ensure the tidal exchange of saline water into the site, the </a:t>
            </a:r>
            <a:r>
              <a:rPr lang="en-GB" sz="2800" dirty="0" smtClean="0">
                <a:solidFill>
                  <a:schemeClr val="tx1"/>
                </a:solidFill>
              </a:rPr>
              <a:t>approaches are </a:t>
            </a:r>
            <a:r>
              <a:rPr lang="en-GB" sz="2800" dirty="0">
                <a:solidFill>
                  <a:schemeClr val="tx1"/>
                </a:solidFill>
              </a:rPr>
              <a:t>considered to be </a:t>
            </a:r>
            <a:r>
              <a:rPr lang="en-GB" sz="2800" dirty="0" smtClean="0">
                <a:solidFill>
                  <a:schemeClr val="tx1"/>
                </a:solidFill>
              </a:rPr>
              <a:t>potentially acceptable</a:t>
            </a:r>
            <a:r>
              <a:rPr lang="en-GB" sz="2800" dirty="0">
                <a:solidFill>
                  <a:schemeClr val="tx1"/>
                </a:solidFill>
              </a:rPr>
              <a:t>. </a:t>
            </a:r>
            <a:endParaRPr lang="en-GB" sz="2800" dirty="0" smtClean="0">
              <a:solidFill>
                <a:schemeClr val="tx1"/>
              </a:solidFill>
            </a:endParaRPr>
          </a:p>
          <a:p>
            <a:pPr algn="l"/>
            <a:endParaRPr lang="en-GB" sz="2800" dirty="0" smtClean="0">
              <a:solidFill>
                <a:schemeClr val="tx1"/>
              </a:solidFill>
            </a:endParaRPr>
          </a:p>
          <a:p>
            <a:pPr algn="l"/>
            <a:r>
              <a:rPr lang="en-GB" sz="2800" b="1" dirty="0" smtClean="0">
                <a:solidFill>
                  <a:schemeClr val="tx1"/>
                </a:solidFill>
              </a:rPr>
              <a:t>All approaches put </a:t>
            </a:r>
            <a:r>
              <a:rPr lang="en-GB" sz="2800" b="1" dirty="0">
                <a:solidFill>
                  <a:schemeClr val="tx1"/>
                </a:solidFill>
              </a:rPr>
              <a:t>forward </a:t>
            </a:r>
            <a:r>
              <a:rPr lang="en-GB" sz="2800" b="1" dirty="0" smtClean="0">
                <a:solidFill>
                  <a:schemeClr val="tx1"/>
                </a:solidFill>
              </a:rPr>
              <a:t>are predicted to not cause </a:t>
            </a:r>
            <a:r>
              <a:rPr lang="en-GB" sz="2800" b="1" dirty="0">
                <a:solidFill>
                  <a:schemeClr val="tx1"/>
                </a:solidFill>
              </a:rPr>
              <a:t>deterioration in water body status or prevent the water body from meeting its </a:t>
            </a:r>
            <a:r>
              <a:rPr lang="en-GB" sz="2800" b="1" dirty="0" smtClean="0">
                <a:solidFill>
                  <a:schemeClr val="tx1"/>
                </a:solidFill>
              </a:rPr>
              <a:t>objectives.</a:t>
            </a:r>
          </a:p>
          <a:p>
            <a:pPr algn="l"/>
            <a:endParaRPr lang="en-GB" sz="2800" dirty="0" smtClean="0">
              <a:solidFill>
                <a:schemeClr val="tx1"/>
              </a:solidFill>
            </a:endParaRPr>
          </a:p>
          <a:p>
            <a:pPr algn="l"/>
            <a:r>
              <a:rPr lang="en-GB" sz="2800" dirty="0" smtClean="0">
                <a:solidFill>
                  <a:schemeClr val="tx1"/>
                </a:solidFill>
              </a:rPr>
              <a:t>A </a:t>
            </a:r>
            <a:r>
              <a:rPr lang="en-GB" sz="2800" dirty="0">
                <a:solidFill>
                  <a:schemeClr val="tx1"/>
                </a:solidFill>
              </a:rPr>
              <a:t>scheme-level WFD assessment </a:t>
            </a:r>
            <a:r>
              <a:rPr lang="en-GB" sz="2800" dirty="0" smtClean="0">
                <a:solidFill>
                  <a:schemeClr val="tx1"/>
                </a:solidFill>
              </a:rPr>
              <a:t>is required at the design </a:t>
            </a:r>
            <a:r>
              <a:rPr lang="en-GB" sz="2800" dirty="0">
                <a:solidFill>
                  <a:schemeClr val="tx1"/>
                </a:solidFill>
              </a:rPr>
              <a:t>stage of any </a:t>
            </a:r>
            <a:r>
              <a:rPr lang="en-GB" sz="2800" dirty="0" smtClean="0">
                <a:solidFill>
                  <a:schemeClr val="tx1"/>
                </a:solidFill>
              </a:rPr>
              <a:t>approach adopted</a:t>
            </a:r>
            <a:r>
              <a:rPr lang="en-GB" sz="2800" dirty="0">
                <a:solidFill>
                  <a:schemeClr val="tx1"/>
                </a:solidFill>
              </a:rPr>
              <a:t>.</a:t>
            </a:r>
          </a:p>
          <a:p>
            <a:pPr algn="l"/>
            <a:endParaRPr lang="en-GB" sz="28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517232"/>
            <a:ext cx="1240344" cy="1262565"/>
          </a:xfrm>
          <a:prstGeom prst="rect">
            <a:avLst/>
          </a:prstGeom>
        </p:spPr>
      </p:pic>
      <p:sp>
        <p:nvSpPr>
          <p:cNvPr id="13" name="TextBox 12"/>
          <p:cNvSpPr txBox="1"/>
          <p:nvPr/>
        </p:nvSpPr>
        <p:spPr>
          <a:xfrm>
            <a:off x="5076056" y="6360569"/>
            <a:ext cx="4212468" cy="338554"/>
          </a:xfrm>
          <a:prstGeom prst="rect">
            <a:avLst/>
          </a:prstGeom>
          <a:noFill/>
        </p:spPr>
        <p:txBody>
          <a:bodyPr wrap="square" rtlCol="0">
            <a:spAutoFit/>
          </a:bodyPr>
          <a:lstStyle/>
          <a:p>
            <a:r>
              <a:rPr lang="en-GB" sz="1600" b="1" i="1" dirty="0" smtClean="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working in partnership along the coast</a:t>
            </a:r>
            <a:endParaRPr lang="en-GB" sz="1600" b="1" i="1"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extBox 5"/>
          <p:cNvSpPr txBox="1"/>
          <p:nvPr/>
        </p:nvSpPr>
        <p:spPr>
          <a:xfrm>
            <a:off x="7182290" y="6148514"/>
            <a:ext cx="1454244" cy="369332"/>
          </a:xfrm>
          <a:prstGeom prst="rect">
            <a:avLst/>
          </a:prstGeom>
          <a:noFill/>
        </p:spPr>
        <p:txBody>
          <a:bodyPr wrap="none" rtlCol="0">
            <a:spAutoFit/>
          </a:bodyPr>
          <a:lstStyle/>
          <a:p>
            <a:r>
              <a:rPr lang="en-GB" dirty="0" smtClean="0"/>
              <a:t>SCF 09/07/18</a:t>
            </a:r>
            <a:endParaRPr lang="en-GB" dirty="0"/>
          </a:p>
        </p:txBody>
      </p:sp>
    </p:spTree>
    <p:extLst>
      <p:ext uri="{BB962C8B-B14F-4D97-AF65-F5344CB8AC3E}">
        <p14:creationId xmlns:p14="http://schemas.microsoft.com/office/powerpoint/2010/main" val="2151692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32657"/>
            <a:ext cx="8096982" cy="792087"/>
          </a:xfrm>
        </p:spPr>
        <p:txBody>
          <a:bodyPr>
            <a:normAutofit/>
          </a:bodyPr>
          <a:lstStyle/>
          <a:p>
            <a:pPr algn="l"/>
            <a:r>
              <a:rPr lang="en-GB" sz="3600" b="1" dirty="0" smtClean="0"/>
              <a:t>Slaughden SMP Policy Review.  Phase 2.</a:t>
            </a:r>
            <a:endParaRPr lang="en-GB" sz="3600" b="1" dirty="0"/>
          </a:p>
        </p:txBody>
      </p:sp>
      <p:sp>
        <p:nvSpPr>
          <p:cNvPr id="3" name="Subtitle 2"/>
          <p:cNvSpPr>
            <a:spLocks noGrp="1"/>
          </p:cNvSpPr>
          <p:nvPr>
            <p:ph type="subTitle" idx="1"/>
          </p:nvPr>
        </p:nvSpPr>
        <p:spPr>
          <a:xfrm>
            <a:off x="611560" y="1268760"/>
            <a:ext cx="8064896" cy="4464496"/>
          </a:xfrm>
        </p:spPr>
        <p:txBody>
          <a:bodyPr>
            <a:normAutofit/>
          </a:bodyPr>
          <a:lstStyle/>
          <a:p>
            <a:pPr algn="l"/>
            <a:r>
              <a:rPr lang="en-GB" sz="2800" dirty="0" smtClean="0">
                <a:solidFill>
                  <a:schemeClr val="tx1"/>
                </a:solidFill>
              </a:rPr>
              <a:t>Phase 2 report outputs - combined summary.</a:t>
            </a:r>
          </a:p>
          <a:p>
            <a:pPr marL="457200" indent="-457200" algn="l">
              <a:buFont typeface="Arial" panose="020B0604020202020204" pitchFamily="34" charset="0"/>
              <a:buChar char="•"/>
            </a:pPr>
            <a:r>
              <a:rPr lang="en-GB" sz="2800" dirty="0" smtClean="0">
                <a:solidFill>
                  <a:schemeClr val="tx1"/>
                </a:solidFill>
              </a:rPr>
              <a:t>Both HRA and WFD assessments conclude that approaches 4-8 inclusive are not ruled out but all have residual risk, are subject to scheme detail level assessment and some require mitigation actions.</a:t>
            </a:r>
          </a:p>
          <a:p>
            <a:pPr marL="457200" indent="-457200" algn="l">
              <a:buFont typeface="Arial" panose="020B0604020202020204" pitchFamily="34" charset="0"/>
              <a:buChar char="•"/>
            </a:pPr>
            <a:r>
              <a:rPr lang="en-GB" sz="2800" dirty="0" smtClean="0">
                <a:solidFill>
                  <a:schemeClr val="tx1"/>
                </a:solidFill>
              </a:rPr>
              <a:t>Based upon the report outputs, the CSG policy change recommendation remains valid</a:t>
            </a:r>
            <a:r>
              <a:rPr lang="en-GB" sz="2800" dirty="0" smtClean="0">
                <a:solidFill>
                  <a:schemeClr val="tx1"/>
                </a:solidFill>
              </a:rPr>
              <a:t>.</a:t>
            </a:r>
          </a:p>
          <a:p>
            <a:pPr marL="457200" indent="-457200" algn="l">
              <a:buFont typeface="Arial" panose="020B0604020202020204" pitchFamily="34" charset="0"/>
              <a:buChar char="•"/>
            </a:pPr>
            <a:r>
              <a:rPr lang="en-GB" sz="2800" dirty="0" smtClean="0">
                <a:solidFill>
                  <a:schemeClr val="tx1"/>
                </a:solidFill>
              </a:rPr>
              <a:t>A shingle engine option is not ruled out.</a:t>
            </a:r>
            <a:r>
              <a:rPr lang="en-GB" sz="2800" dirty="0" smtClean="0">
                <a:solidFill>
                  <a:schemeClr val="tx1"/>
                </a:solidFill>
              </a:rPr>
              <a:t>  </a:t>
            </a:r>
            <a:endParaRPr lang="en-GB" sz="2800" dirty="0" smtClean="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517232"/>
            <a:ext cx="1240344" cy="1262565"/>
          </a:xfrm>
          <a:prstGeom prst="rect">
            <a:avLst/>
          </a:prstGeom>
        </p:spPr>
      </p:pic>
      <p:sp>
        <p:nvSpPr>
          <p:cNvPr id="13" name="TextBox 12"/>
          <p:cNvSpPr txBox="1"/>
          <p:nvPr/>
        </p:nvSpPr>
        <p:spPr>
          <a:xfrm>
            <a:off x="5076056" y="6360569"/>
            <a:ext cx="4212468" cy="338554"/>
          </a:xfrm>
          <a:prstGeom prst="rect">
            <a:avLst/>
          </a:prstGeom>
          <a:noFill/>
        </p:spPr>
        <p:txBody>
          <a:bodyPr wrap="square" rtlCol="0">
            <a:spAutoFit/>
          </a:bodyPr>
          <a:lstStyle/>
          <a:p>
            <a:r>
              <a:rPr lang="en-GB" sz="1600" b="1" i="1" dirty="0" smtClean="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working in partnership along the coast</a:t>
            </a:r>
            <a:endParaRPr lang="en-GB" sz="1600" b="1" i="1"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extBox 5"/>
          <p:cNvSpPr txBox="1"/>
          <p:nvPr/>
        </p:nvSpPr>
        <p:spPr>
          <a:xfrm>
            <a:off x="7182290" y="6148514"/>
            <a:ext cx="1454244" cy="369332"/>
          </a:xfrm>
          <a:prstGeom prst="rect">
            <a:avLst/>
          </a:prstGeom>
          <a:noFill/>
        </p:spPr>
        <p:txBody>
          <a:bodyPr wrap="none" rtlCol="0">
            <a:spAutoFit/>
          </a:bodyPr>
          <a:lstStyle/>
          <a:p>
            <a:r>
              <a:rPr lang="en-GB" dirty="0" smtClean="0"/>
              <a:t>SCF 09/07/18</a:t>
            </a:r>
            <a:endParaRPr lang="en-GB" dirty="0"/>
          </a:p>
        </p:txBody>
      </p:sp>
    </p:spTree>
    <p:extLst>
      <p:ext uri="{BB962C8B-B14F-4D97-AF65-F5344CB8AC3E}">
        <p14:creationId xmlns:p14="http://schemas.microsoft.com/office/powerpoint/2010/main" val="1858012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32657"/>
            <a:ext cx="8096982" cy="792087"/>
          </a:xfrm>
        </p:spPr>
        <p:txBody>
          <a:bodyPr>
            <a:normAutofit/>
          </a:bodyPr>
          <a:lstStyle/>
          <a:p>
            <a:r>
              <a:rPr lang="en-GB" sz="3600" b="1" dirty="0" smtClean="0"/>
              <a:t>Slaughden SMP Policy Review.  Phase 2.</a:t>
            </a:r>
            <a:endParaRPr lang="en-GB" sz="3600" b="1" dirty="0"/>
          </a:p>
        </p:txBody>
      </p:sp>
      <p:sp>
        <p:nvSpPr>
          <p:cNvPr id="3" name="Subtitle 2"/>
          <p:cNvSpPr>
            <a:spLocks noGrp="1"/>
          </p:cNvSpPr>
          <p:nvPr>
            <p:ph type="subTitle" idx="1"/>
          </p:nvPr>
        </p:nvSpPr>
        <p:spPr>
          <a:xfrm>
            <a:off x="611560" y="1268760"/>
            <a:ext cx="8064896" cy="4248472"/>
          </a:xfrm>
        </p:spPr>
        <p:txBody>
          <a:bodyPr>
            <a:normAutofit fontScale="92500"/>
          </a:bodyPr>
          <a:lstStyle/>
          <a:p>
            <a:pPr marL="457200" indent="-457200" algn="l">
              <a:buFont typeface="Arial" panose="020B0604020202020204" pitchFamily="34" charset="0"/>
              <a:buChar char="•"/>
            </a:pPr>
            <a:r>
              <a:rPr lang="en-GB" sz="2800" dirty="0">
                <a:solidFill>
                  <a:schemeClr val="tx1"/>
                </a:solidFill>
              </a:rPr>
              <a:t>The CSG is recommending a policy </a:t>
            </a:r>
            <a:r>
              <a:rPr lang="en-GB" sz="2800" dirty="0" smtClean="0">
                <a:solidFill>
                  <a:schemeClr val="tx1"/>
                </a:solidFill>
              </a:rPr>
              <a:t>change.</a:t>
            </a:r>
          </a:p>
          <a:p>
            <a:pPr marL="457200" indent="-457200" algn="l">
              <a:buFont typeface="Arial" panose="020B0604020202020204" pitchFamily="34" charset="0"/>
              <a:buChar char="•"/>
            </a:pPr>
            <a:endParaRPr lang="en-GB" sz="2800" dirty="0" smtClean="0">
              <a:solidFill>
                <a:schemeClr val="tx1"/>
              </a:solidFill>
            </a:endParaRPr>
          </a:p>
          <a:p>
            <a:pPr marL="457200" indent="-457200" algn="l">
              <a:buFont typeface="Arial" panose="020B0604020202020204" pitchFamily="34" charset="0"/>
              <a:buChar char="•"/>
            </a:pPr>
            <a:r>
              <a:rPr lang="en-GB" sz="2800" dirty="0" smtClean="0">
                <a:solidFill>
                  <a:schemeClr val="tx1"/>
                </a:solidFill>
              </a:rPr>
              <a:t>The Phase 2 </a:t>
            </a:r>
            <a:r>
              <a:rPr lang="en-GB" sz="2800" dirty="0">
                <a:solidFill>
                  <a:schemeClr val="tx1"/>
                </a:solidFill>
              </a:rPr>
              <a:t>reports illustrate that </a:t>
            </a:r>
            <a:r>
              <a:rPr lang="en-GB" sz="2800" dirty="0" smtClean="0">
                <a:solidFill>
                  <a:schemeClr val="tx1"/>
                </a:solidFill>
              </a:rPr>
              <a:t>there are potentially viable </a:t>
            </a:r>
            <a:r>
              <a:rPr lang="en-GB" sz="2800" dirty="0">
                <a:solidFill>
                  <a:schemeClr val="tx1"/>
                </a:solidFill>
              </a:rPr>
              <a:t>ways of delivering </a:t>
            </a:r>
            <a:r>
              <a:rPr lang="en-GB" sz="2800" dirty="0" smtClean="0">
                <a:solidFill>
                  <a:schemeClr val="tx1"/>
                </a:solidFill>
              </a:rPr>
              <a:t>the proposed policy</a:t>
            </a:r>
            <a:r>
              <a:rPr lang="en-GB" sz="2800" dirty="0">
                <a:solidFill>
                  <a:schemeClr val="tx1"/>
                </a:solidFill>
              </a:rPr>
              <a:t>.  </a:t>
            </a:r>
            <a:endParaRPr lang="en-GB" sz="2800" dirty="0" smtClean="0">
              <a:solidFill>
                <a:schemeClr val="tx1"/>
              </a:solidFill>
            </a:endParaRPr>
          </a:p>
          <a:p>
            <a:pPr marL="457200" indent="-457200" algn="l">
              <a:buFont typeface="Arial" panose="020B0604020202020204" pitchFamily="34" charset="0"/>
              <a:buChar char="•"/>
            </a:pPr>
            <a:endParaRPr lang="en-GB" sz="2800" dirty="0" smtClean="0">
              <a:solidFill>
                <a:schemeClr val="tx1"/>
              </a:solidFill>
            </a:endParaRPr>
          </a:p>
          <a:p>
            <a:pPr marL="457200" indent="-457200" algn="l">
              <a:buFont typeface="Arial" panose="020B0604020202020204" pitchFamily="34" charset="0"/>
              <a:buChar char="•"/>
            </a:pPr>
            <a:r>
              <a:rPr lang="en-GB" sz="2800" b="1" dirty="0" smtClean="0">
                <a:solidFill>
                  <a:schemeClr val="tx1"/>
                </a:solidFill>
              </a:rPr>
              <a:t>The SCF is requested to approve the policy change subject </a:t>
            </a:r>
            <a:r>
              <a:rPr lang="en-GB" sz="2800" b="1" dirty="0">
                <a:solidFill>
                  <a:schemeClr val="tx1"/>
                </a:solidFill>
              </a:rPr>
              <a:t>to the formal process, which involves public consultation</a:t>
            </a:r>
            <a:r>
              <a:rPr lang="en-GB" sz="2800" b="1" dirty="0" smtClean="0">
                <a:solidFill>
                  <a:schemeClr val="tx1"/>
                </a:solidFill>
              </a:rPr>
              <a:t>.</a:t>
            </a:r>
          </a:p>
          <a:p>
            <a:pPr algn="l"/>
            <a:r>
              <a:rPr lang="en-GB" sz="2800" dirty="0" smtClean="0">
                <a:solidFill>
                  <a:schemeClr val="tx1"/>
                </a:solidFill>
              </a:rPr>
              <a:t> </a:t>
            </a:r>
          </a:p>
          <a:p>
            <a:pPr algn="l"/>
            <a:endParaRPr lang="en-GB"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517232"/>
            <a:ext cx="1240344" cy="1262565"/>
          </a:xfrm>
          <a:prstGeom prst="rect">
            <a:avLst/>
          </a:prstGeom>
        </p:spPr>
      </p:pic>
      <p:sp>
        <p:nvSpPr>
          <p:cNvPr id="13" name="TextBox 12"/>
          <p:cNvSpPr txBox="1"/>
          <p:nvPr/>
        </p:nvSpPr>
        <p:spPr>
          <a:xfrm>
            <a:off x="5076056" y="6360569"/>
            <a:ext cx="4212468" cy="338554"/>
          </a:xfrm>
          <a:prstGeom prst="rect">
            <a:avLst/>
          </a:prstGeom>
          <a:noFill/>
        </p:spPr>
        <p:txBody>
          <a:bodyPr wrap="square" rtlCol="0">
            <a:spAutoFit/>
          </a:bodyPr>
          <a:lstStyle/>
          <a:p>
            <a:r>
              <a:rPr lang="en-GB" sz="1600" b="1" i="1" dirty="0" smtClean="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working in partnership along the coast</a:t>
            </a:r>
            <a:endParaRPr lang="en-GB" sz="1600" b="1" i="1"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extBox 5"/>
          <p:cNvSpPr txBox="1"/>
          <p:nvPr/>
        </p:nvSpPr>
        <p:spPr>
          <a:xfrm>
            <a:off x="7182290" y="6148514"/>
            <a:ext cx="1454244" cy="369332"/>
          </a:xfrm>
          <a:prstGeom prst="rect">
            <a:avLst/>
          </a:prstGeom>
          <a:noFill/>
        </p:spPr>
        <p:txBody>
          <a:bodyPr wrap="none" rtlCol="0">
            <a:spAutoFit/>
          </a:bodyPr>
          <a:lstStyle/>
          <a:p>
            <a:r>
              <a:rPr lang="en-GB" dirty="0" smtClean="0"/>
              <a:t>SCF 09/07/18</a:t>
            </a:r>
            <a:endParaRPr lang="en-GB" dirty="0"/>
          </a:p>
        </p:txBody>
      </p:sp>
    </p:spTree>
    <p:extLst>
      <p:ext uri="{BB962C8B-B14F-4D97-AF65-F5344CB8AC3E}">
        <p14:creationId xmlns:p14="http://schemas.microsoft.com/office/powerpoint/2010/main" val="1683095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32657"/>
            <a:ext cx="8168990" cy="792087"/>
          </a:xfrm>
        </p:spPr>
        <p:txBody>
          <a:bodyPr>
            <a:normAutofit/>
          </a:bodyPr>
          <a:lstStyle/>
          <a:p>
            <a:r>
              <a:rPr lang="en-GB" sz="3600" b="1" dirty="0" smtClean="0"/>
              <a:t>Slaughden SMP Policy Review.  Phase 2.</a:t>
            </a:r>
            <a:endParaRPr lang="en-GB" sz="3600" b="1" dirty="0"/>
          </a:p>
        </p:txBody>
      </p:sp>
      <p:sp>
        <p:nvSpPr>
          <p:cNvPr id="3" name="Subtitle 2"/>
          <p:cNvSpPr>
            <a:spLocks noGrp="1"/>
          </p:cNvSpPr>
          <p:nvPr>
            <p:ph type="subTitle" idx="1"/>
          </p:nvPr>
        </p:nvSpPr>
        <p:spPr>
          <a:xfrm>
            <a:off x="611560" y="1268760"/>
            <a:ext cx="8064896" cy="4248472"/>
          </a:xfrm>
        </p:spPr>
        <p:txBody>
          <a:bodyPr>
            <a:normAutofit/>
          </a:bodyPr>
          <a:lstStyle/>
          <a:p>
            <a:pPr marL="457200" indent="-457200" algn="l">
              <a:buFont typeface="Arial" panose="020B0604020202020204" pitchFamily="34" charset="0"/>
              <a:buChar char="•"/>
            </a:pPr>
            <a:r>
              <a:rPr lang="en-GB" sz="2800" dirty="0" smtClean="0">
                <a:solidFill>
                  <a:schemeClr val="tx1"/>
                </a:solidFill>
              </a:rPr>
              <a:t>The Phase </a:t>
            </a:r>
            <a:r>
              <a:rPr lang="en-GB" sz="2800" dirty="0">
                <a:solidFill>
                  <a:schemeClr val="tx1"/>
                </a:solidFill>
              </a:rPr>
              <a:t>2 </a:t>
            </a:r>
            <a:r>
              <a:rPr lang="en-GB" sz="2800" dirty="0" smtClean="0">
                <a:solidFill>
                  <a:schemeClr val="tx1"/>
                </a:solidFill>
              </a:rPr>
              <a:t>reports received on 2/7 are draft and subject to further review and comment by CSG and SCF members.</a:t>
            </a:r>
          </a:p>
          <a:p>
            <a:pPr algn="l"/>
            <a:endParaRPr lang="en-GB" sz="1000" dirty="0" smtClean="0">
              <a:solidFill>
                <a:schemeClr val="tx1"/>
              </a:solidFill>
            </a:endParaRPr>
          </a:p>
          <a:p>
            <a:pPr marL="457200" indent="-457200" algn="l">
              <a:buFont typeface="Arial" panose="020B0604020202020204" pitchFamily="34" charset="0"/>
              <a:buChar char="•"/>
            </a:pPr>
            <a:r>
              <a:rPr lang="en-GB" sz="2800" dirty="0" smtClean="0">
                <a:solidFill>
                  <a:schemeClr val="tx1"/>
                </a:solidFill>
              </a:rPr>
              <a:t>Feedback should be sent to PP by 16/7/2108. </a:t>
            </a:r>
          </a:p>
          <a:p>
            <a:pPr algn="l"/>
            <a:endParaRPr lang="en-GB" sz="1100" dirty="0">
              <a:solidFill>
                <a:schemeClr val="tx1"/>
              </a:solidFill>
            </a:endParaRPr>
          </a:p>
          <a:p>
            <a:pPr algn="l"/>
            <a:endParaRPr lang="en-GB" sz="1100" dirty="0" smtClean="0">
              <a:solidFill>
                <a:schemeClr val="tx1"/>
              </a:solidFill>
            </a:endParaRPr>
          </a:p>
          <a:p>
            <a:pPr marL="457200" indent="-457200" algn="l">
              <a:buFont typeface="Arial" panose="020B0604020202020204" pitchFamily="34" charset="0"/>
              <a:buChar char="•"/>
            </a:pPr>
            <a:r>
              <a:rPr lang="en-GB" sz="2800" dirty="0" smtClean="0">
                <a:solidFill>
                  <a:schemeClr val="tx1"/>
                </a:solidFill>
              </a:rPr>
              <a:t>If there are significant changes to phase 2 report findings the CSG will consult with the SCF by email.  </a:t>
            </a:r>
            <a:endParaRPr lang="en-GB"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517232"/>
            <a:ext cx="1240344" cy="1262565"/>
          </a:xfrm>
          <a:prstGeom prst="rect">
            <a:avLst/>
          </a:prstGeom>
        </p:spPr>
      </p:pic>
      <p:sp>
        <p:nvSpPr>
          <p:cNvPr id="13" name="TextBox 12"/>
          <p:cNvSpPr txBox="1"/>
          <p:nvPr/>
        </p:nvSpPr>
        <p:spPr>
          <a:xfrm>
            <a:off x="5076056" y="6360569"/>
            <a:ext cx="4212468" cy="338554"/>
          </a:xfrm>
          <a:prstGeom prst="rect">
            <a:avLst/>
          </a:prstGeom>
          <a:noFill/>
        </p:spPr>
        <p:txBody>
          <a:bodyPr wrap="square" rtlCol="0">
            <a:spAutoFit/>
          </a:bodyPr>
          <a:lstStyle/>
          <a:p>
            <a:r>
              <a:rPr lang="en-GB" sz="1600" b="1" i="1" dirty="0" smtClean="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working in partnership along the coast</a:t>
            </a:r>
            <a:endParaRPr lang="en-GB" sz="1600" b="1" i="1"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extBox 5"/>
          <p:cNvSpPr txBox="1"/>
          <p:nvPr/>
        </p:nvSpPr>
        <p:spPr>
          <a:xfrm>
            <a:off x="7182290" y="6148514"/>
            <a:ext cx="1454244" cy="369332"/>
          </a:xfrm>
          <a:prstGeom prst="rect">
            <a:avLst/>
          </a:prstGeom>
          <a:noFill/>
        </p:spPr>
        <p:txBody>
          <a:bodyPr wrap="none" rtlCol="0">
            <a:spAutoFit/>
          </a:bodyPr>
          <a:lstStyle/>
          <a:p>
            <a:r>
              <a:rPr lang="en-GB" dirty="0" smtClean="0"/>
              <a:t>SCF 09/07/18</a:t>
            </a:r>
            <a:endParaRPr lang="en-GB" dirty="0"/>
          </a:p>
        </p:txBody>
      </p:sp>
    </p:spTree>
    <p:extLst>
      <p:ext uri="{BB962C8B-B14F-4D97-AF65-F5344CB8AC3E}">
        <p14:creationId xmlns:p14="http://schemas.microsoft.com/office/powerpoint/2010/main" val="2642112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332657"/>
            <a:ext cx="8640960" cy="792087"/>
          </a:xfrm>
        </p:spPr>
        <p:txBody>
          <a:bodyPr>
            <a:normAutofit fontScale="90000"/>
          </a:bodyPr>
          <a:lstStyle/>
          <a:p>
            <a:r>
              <a:rPr lang="en-GB" sz="3600" b="1" dirty="0" smtClean="0"/>
              <a:t>Slaughden SMP Policy Review. Phase 1 Recap</a:t>
            </a:r>
            <a:endParaRPr lang="en-GB" sz="3600" b="1" dirty="0"/>
          </a:p>
        </p:txBody>
      </p:sp>
      <p:sp>
        <p:nvSpPr>
          <p:cNvPr id="3" name="Subtitle 2"/>
          <p:cNvSpPr>
            <a:spLocks noGrp="1"/>
          </p:cNvSpPr>
          <p:nvPr>
            <p:ph type="subTitle" idx="1"/>
          </p:nvPr>
        </p:nvSpPr>
        <p:spPr>
          <a:xfrm>
            <a:off x="467544" y="1268760"/>
            <a:ext cx="2448272" cy="1584176"/>
          </a:xfrm>
        </p:spPr>
        <p:txBody>
          <a:bodyPr>
            <a:normAutofit/>
          </a:bodyPr>
          <a:lstStyle/>
          <a:p>
            <a:pPr algn="l"/>
            <a:r>
              <a:rPr lang="en-GB" dirty="0" smtClean="0">
                <a:solidFill>
                  <a:schemeClr val="tx1"/>
                </a:solidFill>
              </a:rPr>
              <a:t>Location plan</a:t>
            </a:r>
            <a:endParaRPr lang="en-GB" dirty="0">
              <a:solidFill>
                <a:schemeClr val="tx1"/>
              </a:solidFill>
            </a:endParaRPr>
          </a:p>
          <a:p>
            <a:pPr algn="l"/>
            <a:endParaRPr lang="en-GB"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517232"/>
            <a:ext cx="1240344" cy="1262565"/>
          </a:xfrm>
          <a:prstGeom prst="rect">
            <a:avLst/>
          </a:prstGeom>
        </p:spPr>
      </p:pic>
      <p:sp>
        <p:nvSpPr>
          <p:cNvPr id="13" name="TextBox 12"/>
          <p:cNvSpPr txBox="1"/>
          <p:nvPr/>
        </p:nvSpPr>
        <p:spPr>
          <a:xfrm>
            <a:off x="5076056" y="6360569"/>
            <a:ext cx="4212468" cy="338554"/>
          </a:xfrm>
          <a:prstGeom prst="rect">
            <a:avLst/>
          </a:prstGeom>
          <a:noFill/>
        </p:spPr>
        <p:txBody>
          <a:bodyPr wrap="square" rtlCol="0">
            <a:spAutoFit/>
          </a:bodyPr>
          <a:lstStyle/>
          <a:p>
            <a:r>
              <a:rPr lang="en-GB" sz="1600" b="1" i="1" dirty="0" smtClean="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working in partnership along the coast</a:t>
            </a:r>
            <a:endParaRPr lang="en-GB" sz="1600" b="1" i="1"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5816" y="1046905"/>
            <a:ext cx="3816424" cy="53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82290" y="6148514"/>
            <a:ext cx="1454244" cy="369332"/>
          </a:xfrm>
          <a:prstGeom prst="rect">
            <a:avLst/>
          </a:prstGeom>
          <a:noFill/>
        </p:spPr>
        <p:txBody>
          <a:bodyPr wrap="none" rtlCol="0">
            <a:spAutoFit/>
          </a:bodyPr>
          <a:lstStyle/>
          <a:p>
            <a:r>
              <a:rPr lang="en-GB" dirty="0" smtClean="0"/>
              <a:t>SCF 09/07/18</a:t>
            </a:r>
            <a:endParaRPr lang="en-GB" dirty="0"/>
          </a:p>
        </p:txBody>
      </p:sp>
    </p:spTree>
    <p:extLst>
      <p:ext uri="{BB962C8B-B14F-4D97-AF65-F5344CB8AC3E}">
        <p14:creationId xmlns:p14="http://schemas.microsoft.com/office/powerpoint/2010/main" val="1008032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32657"/>
            <a:ext cx="8096982" cy="792087"/>
          </a:xfrm>
        </p:spPr>
        <p:txBody>
          <a:bodyPr>
            <a:normAutofit/>
          </a:bodyPr>
          <a:lstStyle/>
          <a:p>
            <a:r>
              <a:rPr lang="en-GB" sz="3600" b="1" dirty="0" smtClean="0"/>
              <a:t>Slaughden SMP Policy Review.  Phase 3.</a:t>
            </a:r>
            <a:endParaRPr lang="en-GB" sz="3600" b="1" dirty="0"/>
          </a:p>
        </p:txBody>
      </p:sp>
      <p:sp>
        <p:nvSpPr>
          <p:cNvPr id="3" name="Subtitle 2"/>
          <p:cNvSpPr>
            <a:spLocks noGrp="1"/>
          </p:cNvSpPr>
          <p:nvPr>
            <p:ph type="subTitle" idx="1"/>
          </p:nvPr>
        </p:nvSpPr>
        <p:spPr>
          <a:xfrm>
            <a:off x="611560" y="1268760"/>
            <a:ext cx="8064896" cy="4320480"/>
          </a:xfrm>
        </p:spPr>
        <p:txBody>
          <a:bodyPr>
            <a:normAutofit lnSpcReduction="10000"/>
          </a:bodyPr>
          <a:lstStyle/>
          <a:p>
            <a:pPr algn="l"/>
            <a:r>
              <a:rPr lang="en-GB" sz="2800" dirty="0" smtClean="0">
                <a:solidFill>
                  <a:schemeClr val="tx1"/>
                </a:solidFill>
              </a:rPr>
              <a:t>Phase 3 will comprise:</a:t>
            </a:r>
          </a:p>
          <a:p>
            <a:pPr marL="457200" indent="-457200" algn="l">
              <a:buFont typeface="Arial" panose="020B0604020202020204" pitchFamily="34" charset="0"/>
              <a:buChar char="•"/>
            </a:pPr>
            <a:r>
              <a:rPr lang="en-GB" sz="2800" dirty="0" smtClean="0">
                <a:solidFill>
                  <a:schemeClr val="tx1"/>
                </a:solidFill>
              </a:rPr>
              <a:t>A Strategic Environmental Assessment (SEA) Screening study followed by  </a:t>
            </a:r>
          </a:p>
          <a:p>
            <a:pPr marL="457200" indent="-457200" algn="l">
              <a:buFont typeface="Arial" panose="020B0604020202020204" pitchFamily="34" charset="0"/>
              <a:buChar char="•"/>
            </a:pPr>
            <a:r>
              <a:rPr lang="en-GB" sz="2800" dirty="0" smtClean="0">
                <a:solidFill>
                  <a:schemeClr val="tx1"/>
                </a:solidFill>
              </a:rPr>
              <a:t>Community consultation. </a:t>
            </a:r>
          </a:p>
          <a:p>
            <a:pPr algn="l"/>
            <a:endParaRPr lang="en-GB" sz="1000" dirty="0" smtClean="0">
              <a:solidFill>
                <a:schemeClr val="tx1"/>
              </a:solidFill>
            </a:endParaRPr>
          </a:p>
          <a:p>
            <a:pPr algn="l"/>
            <a:r>
              <a:rPr lang="en-GB" sz="2800" dirty="0" smtClean="0">
                <a:solidFill>
                  <a:schemeClr val="tx1"/>
                </a:solidFill>
              </a:rPr>
              <a:t>SCDC will procure consultant support by tender.</a:t>
            </a:r>
          </a:p>
          <a:p>
            <a:pPr algn="l"/>
            <a:endParaRPr lang="en-GB" sz="1000" dirty="0">
              <a:solidFill>
                <a:schemeClr val="tx1"/>
              </a:solidFill>
            </a:endParaRPr>
          </a:p>
          <a:p>
            <a:pPr algn="l"/>
            <a:r>
              <a:rPr lang="en-GB" sz="2800" dirty="0" smtClean="0">
                <a:solidFill>
                  <a:schemeClr val="tx1"/>
                </a:solidFill>
              </a:rPr>
              <a:t>SCDC will apply for </a:t>
            </a:r>
            <a:r>
              <a:rPr lang="en-GB" sz="2800" dirty="0" err="1" smtClean="0">
                <a:solidFill>
                  <a:schemeClr val="tx1"/>
                </a:solidFill>
              </a:rPr>
              <a:t>FDGiA</a:t>
            </a:r>
            <a:r>
              <a:rPr lang="en-GB" sz="2800" dirty="0" smtClean="0">
                <a:solidFill>
                  <a:schemeClr val="tx1"/>
                </a:solidFill>
              </a:rPr>
              <a:t>.</a:t>
            </a:r>
          </a:p>
          <a:p>
            <a:pPr algn="l"/>
            <a:endParaRPr lang="en-GB" sz="1100" dirty="0" smtClean="0">
              <a:solidFill>
                <a:schemeClr val="tx1"/>
              </a:solidFill>
            </a:endParaRPr>
          </a:p>
          <a:p>
            <a:pPr algn="l"/>
            <a:r>
              <a:rPr lang="en-GB" sz="2800" dirty="0" smtClean="0">
                <a:solidFill>
                  <a:schemeClr val="tx1"/>
                </a:solidFill>
              </a:rPr>
              <a:t>The SCF will be updated on progress at the November 2018 meeting. </a:t>
            </a:r>
          </a:p>
          <a:p>
            <a:pPr algn="l"/>
            <a:endParaRPr lang="en-GB" dirty="0" smtClean="0">
              <a:solidFill>
                <a:schemeClr val="tx1"/>
              </a:solidFill>
            </a:endParaRPr>
          </a:p>
          <a:p>
            <a:pPr algn="l"/>
            <a:endParaRPr lang="en-GB" dirty="0">
              <a:solidFill>
                <a:schemeClr val="tx1"/>
              </a:solidFill>
            </a:endParaRPr>
          </a:p>
          <a:p>
            <a:pPr algn="l"/>
            <a:endParaRPr lang="en-GB"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517232"/>
            <a:ext cx="1240344" cy="1262565"/>
          </a:xfrm>
          <a:prstGeom prst="rect">
            <a:avLst/>
          </a:prstGeom>
        </p:spPr>
      </p:pic>
      <p:sp>
        <p:nvSpPr>
          <p:cNvPr id="13" name="TextBox 12"/>
          <p:cNvSpPr txBox="1"/>
          <p:nvPr/>
        </p:nvSpPr>
        <p:spPr>
          <a:xfrm>
            <a:off x="5076056" y="6360569"/>
            <a:ext cx="4212468" cy="338554"/>
          </a:xfrm>
          <a:prstGeom prst="rect">
            <a:avLst/>
          </a:prstGeom>
          <a:noFill/>
        </p:spPr>
        <p:txBody>
          <a:bodyPr wrap="square" rtlCol="0">
            <a:spAutoFit/>
          </a:bodyPr>
          <a:lstStyle/>
          <a:p>
            <a:r>
              <a:rPr lang="en-GB" sz="1600" b="1" i="1" dirty="0" smtClean="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working in partnership along the coast</a:t>
            </a:r>
            <a:endParaRPr lang="en-GB" sz="1600" b="1" i="1"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extBox 5"/>
          <p:cNvSpPr txBox="1"/>
          <p:nvPr/>
        </p:nvSpPr>
        <p:spPr>
          <a:xfrm>
            <a:off x="7182290" y="6148514"/>
            <a:ext cx="1454244" cy="369332"/>
          </a:xfrm>
          <a:prstGeom prst="rect">
            <a:avLst/>
          </a:prstGeom>
          <a:noFill/>
        </p:spPr>
        <p:txBody>
          <a:bodyPr wrap="none" rtlCol="0">
            <a:spAutoFit/>
          </a:bodyPr>
          <a:lstStyle/>
          <a:p>
            <a:r>
              <a:rPr lang="en-GB" dirty="0" smtClean="0"/>
              <a:t>SCF 09/07/18</a:t>
            </a:r>
            <a:endParaRPr lang="en-GB" dirty="0"/>
          </a:p>
        </p:txBody>
      </p:sp>
    </p:spTree>
    <p:extLst>
      <p:ext uri="{BB962C8B-B14F-4D97-AF65-F5344CB8AC3E}">
        <p14:creationId xmlns:p14="http://schemas.microsoft.com/office/powerpoint/2010/main" val="516599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332657"/>
            <a:ext cx="8568952" cy="792087"/>
          </a:xfrm>
        </p:spPr>
        <p:txBody>
          <a:bodyPr>
            <a:normAutofit fontScale="90000"/>
          </a:bodyPr>
          <a:lstStyle/>
          <a:p>
            <a:r>
              <a:rPr lang="en-GB" sz="3600" b="1" dirty="0" smtClean="0"/>
              <a:t>Slaughden SMP Policy Review.  Phase 1 Recap</a:t>
            </a:r>
            <a:endParaRPr lang="en-GB" sz="3600" b="1" dirty="0"/>
          </a:p>
        </p:txBody>
      </p:sp>
      <p:sp>
        <p:nvSpPr>
          <p:cNvPr id="3" name="Subtitle 2"/>
          <p:cNvSpPr>
            <a:spLocks noGrp="1"/>
          </p:cNvSpPr>
          <p:nvPr>
            <p:ph type="subTitle" idx="1"/>
          </p:nvPr>
        </p:nvSpPr>
        <p:spPr>
          <a:xfrm>
            <a:off x="611560" y="4077072"/>
            <a:ext cx="8064896" cy="1440160"/>
          </a:xfrm>
        </p:spPr>
        <p:txBody>
          <a:bodyPr>
            <a:normAutofit/>
          </a:bodyPr>
          <a:lstStyle/>
          <a:p>
            <a:pPr algn="l"/>
            <a:r>
              <a:rPr lang="en-GB" sz="2800" dirty="0" smtClean="0">
                <a:solidFill>
                  <a:schemeClr val="tx1"/>
                </a:solidFill>
              </a:rPr>
              <a:t>No </a:t>
            </a:r>
            <a:r>
              <a:rPr lang="en-GB" sz="2800" dirty="0">
                <a:solidFill>
                  <a:schemeClr val="tx1"/>
                </a:solidFill>
              </a:rPr>
              <a:t>Active </a:t>
            </a:r>
            <a:r>
              <a:rPr lang="en-GB" sz="2800" dirty="0" smtClean="0">
                <a:solidFill>
                  <a:schemeClr val="tx1"/>
                </a:solidFill>
              </a:rPr>
              <a:t>Intervention is noted as </a:t>
            </a:r>
            <a:r>
              <a:rPr lang="en-GB" sz="2800" i="1" dirty="0" smtClean="0">
                <a:solidFill>
                  <a:schemeClr val="tx1"/>
                </a:solidFill>
              </a:rPr>
              <a:t>‘An </a:t>
            </a:r>
            <a:r>
              <a:rPr lang="en-GB" sz="2800" i="1" dirty="0">
                <a:solidFill>
                  <a:schemeClr val="tx1"/>
                </a:solidFill>
              </a:rPr>
              <a:t>interim policy pending an agreed Management and Investment Plan for the Alde and Ore area’</a:t>
            </a:r>
            <a:endParaRPr lang="en-GB" sz="2800" dirty="0">
              <a:solidFill>
                <a:schemeClr val="tx1"/>
              </a:solidFill>
            </a:endParaRPr>
          </a:p>
          <a:p>
            <a:pPr algn="l"/>
            <a:endParaRPr lang="en-GB"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517232"/>
            <a:ext cx="1240344" cy="1262565"/>
          </a:xfrm>
          <a:prstGeom prst="rect">
            <a:avLst/>
          </a:prstGeom>
        </p:spPr>
      </p:pic>
      <p:sp>
        <p:nvSpPr>
          <p:cNvPr id="13" name="TextBox 12"/>
          <p:cNvSpPr txBox="1"/>
          <p:nvPr/>
        </p:nvSpPr>
        <p:spPr>
          <a:xfrm>
            <a:off x="5076056" y="6360569"/>
            <a:ext cx="4212468" cy="338554"/>
          </a:xfrm>
          <a:prstGeom prst="rect">
            <a:avLst/>
          </a:prstGeom>
          <a:noFill/>
        </p:spPr>
        <p:txBody>
          <a:bodyPr wrap="square" rtlCol="0">
            <a:spAutoFit/>
          </a:bodyPr>
          <a:lstStyle/>
          <a:p>
            <a:r>
              <a:rPr lang="en-GB" sz="1600" b="1" i="1" dirty="0" smtClean="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working in partnership along the coast</a:t>
            </a:r>
            <a:endParaRPr lang="en-GB" sz="1600" b="1" i="1"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extBox 5"/>
          <p:cNvSpPr txBox="1"/>
          <p:nvPr/>
        </p:nvSpPr>
        <p:spPr>
          <a:xfrm>
            <a:off x="7182290" y="6148514"/>
            <a:ext cx="1454244" cy="369332"/>
          </a:xfrm>
          <a:prstGeom prst="rect">
            <a:avLst/>
          </a:prstGeom>
          <a:noFill/>
        </p:spPr>
        <p:txBody>
          <a:bodyPr wrap="none" rtlCol="0">
            <a:spAutoFit/>
          </a:bodyPr>
          <a:lstStyle/>
          <a:p>
            <a:r>
              <a:rPr lang="en-GB" dirty="0" smtClean="0"/>
              <a:t>SCF 09/07/18</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732094753"/>
              </p:ext>
            </p:extLst>
          </p:nvPr>
        </p:nvGraphicFramePr>
        <p:xfrm>
          <a:off x="1419856" y="1340768"/>
          <a:ext cx="6096000" cy="256032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GB" sz="1800" dirty="0" smtClean="0">
                          <a:solidFill>
                            <a:schemeClr val="tx1"/>
                          </a:solidFill>
                        </a:rPr>
                        <a:t>Policy Unit 15.1</a:t>
                      </a:r>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rPr>
                        <a:t>Current SMP Policy</a:t>
                      </a:r>
                    </a:p>
                    <a:p>
                      <a:pPr algn="ctr"/>
                      <a:endParaRPr lang="en-GB" dirty="0"/>
                    </a:p>
                  </a:txBody>
                  <a:tcPr/>
                </a:tc>
              </a:tr>
              <a:tr h="370840">
                <a:tc>
                  <a:txBody>
                    <a:bodyPr/>
                    <a:lstStyle/>
                    <a:p>
                      <a:pPr algn="ctr"/>
                      <a:r>
                        <a:rPr lang="en-GB" sz="1800" dirty="0" smtClean="0">
                          <a:solidFill>
                            <a:schemeClr val="tx1"/>
                          </a:solidFill>
                        </a:rPr>
                        <a:t>To 2025</a:t>
                      </a:r>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rPr>
                        <a:t>Hold The Line</a:t>
                      </a:r>
                    </a:p>
                    <a:p>
                      <a:pPr algn="ctr"/>
                      <a:endParaRPr lang="en-GB" dirty="0"/>
                    </a:p>
                  </a:txBody>
                  <a:tcPr/>
                </a:tc>
              </a:tr>
              <a:tr h="370840">
                <a:tc>
                  <a:txBody>
                    <a:bodyPr/>
                    <a:lstStyle/>
                    <a:p>
                      <a:pPr algn="ctr"/>
                      <a:r>
                        <a:rPr lang="en-GB" sz="1800" dirty="0" smtClean="0">
                          <a:solidFill>
                            <a:schemeClr val="tx1"/>
                          </a:solidFill>
                        </a:rPr>
                        <a:t>2025 –2055</a:t>
                      </a:r>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rPr>
                        <a:t>No Active Intervention</a:t>
                      </a:r>
                    </a:p>
                    <a:p>
                      <a:pPr algn="ctr"/>
                      <a:endParaRPr lang="en-GB" dirty="0"/>
                    </a:p>
                  </a:txBody>
                  <a:tcPr/>
                </a:tc>
              </a:tr>
              <a:tr h="370840">
                <a:tc>
                  <a:txBody>
                    <a:bodyPr/>
                    <a:lstStyle/>
                    <a:p>
                      <a:pPr algn="ctr"/>
                      <a:r>
                        <a:rPr lang="en-GB" sz="1800" dirty="0" smtClean="0">
                          <a:solidFill>
                            <a:schemeClr val="tx1"/>
                          </a:solidFill>
                        </a:rPr>
                        <a:t>2055 –2105</a:t>
                      </a:r>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rPr>
                        <a:t>No Active Intervention</a:t>
                      </a:r>
                    </a:p>
                    <a:p>
                      <a:pPr algn="ctr"/>
                      <a:endParaRPr lang="en-GB" dirty="0"/>
                    </a:p>
                  </a:txBody>
                  <a:tcPr/>
                </a:tc>
              </a:tr>
            </a:tbl>
          </a:graphicData>
        </a:graphic>
      </p:graphicFrame>
    </p:spTree>
    <p:extLst>
      <p:ext uri="{BB962C8B-B14F-4D97-AF65-F5344CB8AC3E}">
        <p14:creationId xmlns:p14="http://schemas.microsoft.com/office/powerpoint/2010/main" val="406652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32657"/>
            <a:ext cx="8280920" cy="792087"/>
          </a:xfrm>
        </p:spPr>
        <p:txBody>
          <a:bodyPr>
            <a:normAutofit fontScale="90000"/>
          </a:bodyPr>
          <a:lstStyle/>
          <a:p>
            <a:r>
              <a:rPr lang="en-GB" sz="3600" b="1" dirty="0" smtClean="0"/>
              <a:t>Slaughden SMP Policy Review.  Phase 1 Recap</a:t>
            </a:r>
            <a:endParaRPr lang="en-GB" sz="3600" b="1" dirty="0"/>
          </a:p>
        </p:txBody>
      </p:sp>
      <p:sp>
        <p:nvSpPr>
          <p:cNvPr id="3" name="Subtitle 2"/>
          <p:cNvSpPr>
            <a:spLocks noGrp="1"/>
          </p:cNvSpPr>
          <p:nvPr>
            <p:ph type="subTitle" idx="1"/>
          </p:nvPr>
        </p:nvSpPr>
        <p:spPr>
          <a:xfrm>
            <a:off x="611560" y="1124744"/>
            <a:ext cx="8064896" cy="4608512"/>
          </a:xfrm>
        </p:spPr>
        <p:txBody>
          <a:bodyPr>
            <a:normAutofit fontScale="25000" lnSpcReduction="20000"/>
          </a:bodyPr>
          <a:lstStyle/>
          <a:p>
            <a:pPr algn="l"/>
            <a:r>
              <a:rPr lang="en-GB" sz="7200" b="1" dirty="0" smtClean="0">
                <a:solidFill>
                  <a:schemeClr val="tx1"/>
                </a:solidFill>
              </a:rPr>
              <a:t>Policy Review Study Scope </a:t>
            </a:r>
          </a:p>
          <a:p>
            <a:pPr algn="l"/>
            <a:endParaRPr lang="en-GB" sz="5500" b="1" dirty="0" smtClean="0">
              <a:solidFill>
                <a:schemeClr val="tx1"/>
              </a:solidFill>
            </a:endParaRPr>
          </a:p>
          <a:p>
            <a:pPr algn="l"/>
            <a:r>
              <a:rPr lang="en-GB" sz="7200" b="1" dirty="0" smtClean="0">
                <a:solidFill>
                  <a:schemeClr val="tx1">
                    <a:lumMod val="50000"/>
                    <a:lumOff val="50000"/>
                  </a:schemeClr>
                </a:solidFill>
              </a:rPr>
              <a:t>Phase 1:</a:t>
            </a:r>
            <a:r>
              <a:rPr lang="en-GB" sz="7200" dirty="0">
                <a:solidFill>
                  <a:schemeClr val="tx1">
                    <a:lumMod val="50000"/>
                    <a:lumOff val="50000"/>
                  </a:schemeClr>
                </a:solidFill>
              </a:rPr>
              <a:t>	</a:t>
            </a:r>
            <a:endParaRPr lang="en-GB" sz="7200" dirty="0" smtClean="0">
              <a:solidFill>
                <a:schemeClr val="tx1">
                  <a:lumMod val="50000"/>
                  <a:lumOff val="50000"/>
                </a:schemeClr>
              </a:solidFill>
            </a:endParaRPr>
          </a:p>
          <a:p>
            <a:pPr algn="l"/>
            <a:r>
              <a:rPr lang="en-GB" sz="7200" dirty="0" smtClean="0">
                <a:solidFill>
                  <a:schemeClr val="tx1">
                    <a:lumMod val="50000"/>
                    <a:lumOff val="50000"/>
                  </a:schemeClr>
                </a:solidFill>
              </a:rPr>
              <a:t>High-level </a:t>
            </a:r>
            <a:r>
              <a:rPr lang="en-GB" sz="7200" dirty="0">
                <a:solidFill>
                  <a:schemeClr val="tx1">
                    <a:lumMod val="50000"/>
                    <a:lumOff val="50000"/>
                  </a:schemeClr>
                </a:solidFill>
              </a:rPr>
              <a:t>review and assessment to provide a baseline appreciation of aspects that are key to identification of a viable policy, with a focus on implementation measures. </a:t>
            </a:r>
          </a:p>
          <a:p>
            <a:pPr algn="l"/>
            <a:r>
              <a:rPr lang="en-GB" sz="7200" dirty="0">
                <a:solidFill>
                  <a:schemeClr val="tx1">
                    <a:lumMod val="50000"/>
                    <a:lumOff val="50000"/>
                  </a:schemeClr>
                </a:solidFill>
              </a:rPr>
              <a:t>Informed by this high-level assessment the </a:t>
            </a:r>
            <a:r>
              <a:rPr lang="en-GB" sz="7200" dirty="0" smtClean="0">
                <a:solidFill>
                  <a:schemeClr val="tx1">
                    <a:lumMod val="50000"/>
                    <a:lumOff val="50000"/>
                  </a:schemeClr>
                </a:solidFill>
              </a:rPr>
              <a:t>CSG can </a:t>
            </a:r>
            <a:r>
              <a:rPr lang="en-GB" sz="7200" dirty="0">
                <a:solidFill>
                  <a:schemeClr val="tx1">
                    <a:lumMod val="50000"/>
                    <a:lumOff val="50000"/>
                  </a:schemeClr>
                </a:solidFill>
              </a:rPr>
              <a:t>conclude a preferred way forward, i.e. whether to pursue any policy change and what the nature of that change might be. </a:t>
            </a:r>
            <a:r>
              <a:rPr lang="en-GB" sz="7200" dirty="0">
                <a:solidFill>
                  <a:schemeClr val="tx1"/>
                </a:solidFill>
              </a:rPr>
              <a:t>	</a:t>
            </a:r>
            <a:endParaRPr lang="en-GB" sz="7200" dirty="0" smtClean="0">
              <a:solidFill>
                <a:schemeClr val="tx1"/>
              </a:solidFill>
            </a:endParaRPr>
          </a:p>
          <a:p>
            <a:pPr algn="l"/>
            <a:endParaRPr lang="en-GB" sz="5500" dirty="0">
              <a:solidFill>
                <a:schemeClr val="tx1"/>
              </a:solidFill>
            </a:endParaRPr>
          </a:p>
          <a:p>
            <a:pPr algn="l"/>
            <a:r>
              <a:rPr lang="en-GB" sz="7200" b="1" dirty="0">
                <a:solidFill>
                  <a:srgbClr val="0070C0"/>
                </a:solidFill>
              </a:rPr>
              <a:t>Phase 2:</a:t>
            </a:r>
            <a:r>
              <a:rPr lang="en-GB" sz="7200" dirty="0">
                <a:solidFill>
                  <a:srgbClr val="0070C0"/>
                </a:solidFill>
              </a:rPr>
              <a:t>	</a:t>
            </a:r>
            <a:endParaRPr lang="en-GB" sz="7200" dirty="0" smtClean="0">
              <a:solidFill>
                <a:srgbClr val="0070C0"/>
              </a:solidFill>
            </a:endParaRPr>
          </a:p>
          <a:p>
            <a:pPr algn="l"/>
            <a:r>
              <a:rPr lang="en-GB" sz="7200" dirty="0" smtClean="0">
                <a:solidFill>
                  <a:srgbClr val="0070C0"/>
                </a:solidFill>
              </a:rPr>
              <a:t>Further </a:t>
            </a:r>
            <a:r>
              <a:rPr lang="en-GB" sz="7200" dirty="0">
                <a:solidFill>
                  <a:srgbClr val="0070C0"/>
                </a:solidFill>
              </a:rPr>
              <a:t>detailed assessments, </a:t>
            </a:r>
            <a:r>
              <a:rPr lang="en-GB" sz="7200" b="1" dirty="0">
                <a:solidFill>
                  <a:srgbClr val="0070C0"/>
                </a:solidFill>
              </a:rPr>
              <a:t>including more detailed environmental appraisals</a:t>
            </a:r>
            <a:r>
              <a:rPr lang="en-GB" sz="7200" dirty="0">
                <a:solidFill>
                  <a:srgbClr val="0070C0"/>
                </a:solidFill>
              </a:rPr>
              <a:t>, to be undertaken as required to fully appraise the proposed policy change, including formal engagement with statutory consultees required as part of that process</a:t>
            </a:r>
            <a:r>
              <a:rPr lang="en-GB" sz="7200" dirty="0">
                <a:solidFill>
                  <a:schemeClr val="tx1"/>
                </a:solidFill>
              </a:rPr>
              <a:t>.</a:t>
            </a:r>
            <a:r>
              <a:rPr lang="en-GB" sz="6400" dirty="0">
                <a:solidFill>
                  <a:schemeClr val="tx1"/>
                </a:solidFill>
              </a:rPr>
              <a:t>	</a:t>
            </a:r>
            <a:endParaRPr lang="en-GB" sz="6400" dirty="0" smtClean="0">
              <a:solidFill>
                <a:schemeClr val="tx1"/>
              </a:solidFill>
            </a:endParaRPr>
          </a:p>
          <a:p>
            <a:pPr algn="l"/>
            <a:endParaRPr lang="en-GB" sz="5500" dirty="0">
              <a:solidFill>
                <a:schemeClr val="tx1"/>
              </a:solidFill>
            </a:endParaRPr>
          </a:p>
          <a:p>
            <a:pPr algn="l"/>
            <a:r>
              <a:rPr lang="en-GB" sz="7200" b="1" dirty="0">
                <a:solidFill>
                  <a:schemeClr val="tx1">
                    <a:lumMod val="50000"/>
                    <a:lumOff val="50000"/>
                  </a:schemeClr>
                </a:solidFill>
              </a:rPr>
              <a:t>Phase 3:</a:t>
            </a:r>
            <a:r>
              <a:rPr lang="en-GB" sz="7200" dirty="0">
                <a:solidFill>
                  <a:schemeClr val="tx1">
                    <a:lumMod val="50000"/>
                    <a:lumOff val="50000"/>
                  </a:schemeClr>
                </a:solidFill>
              </a:rPr>
              <a:t>	</a:t>
            </a:r>
            <a:endParaRPr lang="en-GB" sz="7200" dirty="0" smtClean="0">
              <a:solidFill>
                <a:schemeClr val="tx1">
                  <a:lumMod val="50000"/>
                  <a:lumOff val="50000"/>
                </a:schemeClr>
              </a:solidFill>
            </a:endParaRPr>
          </a:p>
          <a:p>
            <a:pPr algn="l"/>
            <a:r>
              <a:rPr lang="en-GB" sz="7200" dirty="0" smtClean="0">
                <a:solidFill>
                  <a:schemeClr val="tx1">
                    <a:lumMod val="50000"/>
                    <a:lumOff val="50000"/>
                  </a:schemeClr>
                </a:solidFill>
              </a:rPr>
              <a:t>Upon </a:t>
            </a:r>
            <a:r>
              <a:rPr lang="en-GB" sz="7200" dirty="0">
                <a:solidFill>
                  <a:schemeClr val="tx1">
                    <a:lumMod val="50000"/>
                    <a:lumOff val="50000"/>
                  </a:schemeClr>
                </a:solidFill>
              </a:rPr>
              <a:t>completion of necessary studies the proposals will be subject to wider consultation, to review and agree the policy changes. Following this, and taking responses into account, the policy change process can be finalised accordingly.	</a:t>
            </a:r>
          </a:p>
          <a:p>
            <a:pPr algn="l"/>
            <a:endParaRPr lang="en-GB"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517232"/>
            <a:ext cx="1240344" cy="1262565"/>
          </a:xfrm>
          <a:prstGeom prst="rect">
            <a:avLst/>
          </a:prstGeom>
        </p:spPr>
      </p:pic>
      <p:sp>
        <p:nvSpPr>
          <p:cNvPr id="13" name="TextBox 12"/>
          <p:cNvSpPr txBox="1"/>
          <p:nvPr/>
        </p:nvSpPr>
        <p:spPr>
          <a:xfrm>
            <a:off x="5076056" y="6360569"/>
            <a:ext cx="4212468" cy="338554"/>
          </a:xfrm>
          <a:prstGeom prst="rect">
            <a:avLst/>
          </a:prstGeom>
          <a:noFill/>
        </p:spPr>
        <p:txBody>
          <a:bodyPr wrap="square" rtlCol="0">
            <a:spAutoFit/>
          </a:bodyPr>
          <a:lstStyle/>
          <a:p>
            <a:r>
              <a:rPr lang="en-GB" sz="1600" b="1" i="1" dirty="0" smtClean="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working in partnership along the coast</a:t>
            </a:r>
            <a:endParaRPr lang="en-GB" sz="1600" b="1" i="1"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extBox 5"/>
          <p:cNvSpPr txBox="1"/>
          <p:nvPr/>
        </p:nvSpPr>
        <p:spPr>
          <a:xfrm>
            <a:off x="7182290" y="6148514"/>
            <a:ext cx="1454244" cy="369332"/>
          </a:xfrm>
          <a:prstGeom prst="rect">
            <a:avLst/>
          </a:prstGeom>
          <a:noFill/>
        </p:spPr>
        <p:txBody>
          <a:bodyPr wrap="none" rtlCol="0">
            <a:spAutoFit/>
          </a:bodyPr>
          <a:lstStyle/>
          <a:p>
            <a:r>
              <a:rPr lang="en-GB" dirty="0" smtClean="0"/>
              <a:t>SCF 09/07/18</a:t>
            </a:r>
            <a:endParaRPr lang="en-GB" dirty="0"/>
          </a:p>
        </p:txBody>
      </p:sp>
    </p:spTree>
    <p:extLst>
      <p:ext uri="{BB962C8B-B14F-4D97-AF65-F5344CB8AC3E}">
        <p14:creationId xmlns:p14="http://schemas.microsoft.com/office/powerpoint/2010/main" val="808303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16633"/>
            <a:ext cx="8465864" cy="504056"/>
          </a:xfrm>
        </p:spPr>
        <p:txBody>
          <a:bodyPr>
            <a:normAutofit fontScale="90000"/>
          </a:bodyPr>
          <a:lstStyle/>
          <a:p>
            <a:r>
              <a:rPr lang="en-GB" sz="3600" b="1" dirty="0" smtClean="0"/>
              <a:t>Slaughden SMP Policy Review.  Phase 1 Recap</a:t>
            </a:r>
            <a:endParaRPr lang="en-GB" sz="3600" b="1" dirty="0"/>
          </a:p>
        </p:txBody>
      </p:sp>
      <p:sp>
        <p:nvSpPr>
          <p:cNvPr id="7" name="TextBox 6"/>
          <p:cNvSpPr txBox="1"/>
          <p:nvPr/>
        </p:nvSpPr>
        <p:spPr>
          <a:xfrm>
            <a:off x="3491880" y="6488668"/>
            <a:ext cx="1454244" cy="369332"/>
          </a:xfrm>
          <a:prstGeom prst="rect">
            <a:avLst/>
          </a:prstGeom>
          <a:noFill/>
        </p:spPr>
        <p:txBody>
          <a:bodyPr wrap="none" rtlCol="0">
            <a:spAutoFit/>
          </a:bodyPr>
          <a:lstStyle/>
          <a:p>
            <a:r>
              <a:rPr lang="en-GB" dirty="0" smtClean="0"/>
              <a:t>SCF 09/07/18</a:t>
            </a:r>
            <a:endParaRPr lang="en-GB" dirty="0"/>
          </a:p>
        </p:txBody>
      </p:sp>
      <p:sp>
        <p:nvSpPr>
          <p:cNvPr id="6" name="TextBox 5"/>
          <p:cNvSpPr txBox="1"/>
          <p:nvPr/>
        </p:nvSpPr>
        <p:spPr>
          <a:xfrm>
            <a:off x="125748" y="5229200"/>
            <a:ext cx="7077634" cy="1169551"/>
          </a:xfrm>
          <a:prstGeom prst="rect">
            <a:avLst/>
          </a:prstGeom>
          <a:noFill/>
        </p:spPr>
        <p:txBody>
          <a:bodyPr wrap="square" rtlCol="0">
            <a:spAutoFit/>
          </a:bodyPr>
          <a:lstStyle/>
          <a:p>
            <a:r>
              <a:rPr lang="en-GB" sz="1400" b="1" dirty="0"/>
              <a:t>‘Breach’ Approaches 1 – 3 inclusive.</a:t>
            </a:r>
            <a:endParaRPr lang="en-GB" sz="1400" dirty="0"/>
          </a:p>
          <a:p>
            <a:r>
              <a:rPr lang="en-GB" sz="1400" dirty="0"/>
              <a:t>•Certain options would lead to a permanent opening along the shingle barrier, with significant changes in the wider estuary system and adjacent shorelines</a:t>
            </a:r>
          </a:p>
          <a:p>
            <a:r>
              <a:rPr lang="en-GB" sz="1400" dirty="0"/>
              <a:t>•No direct costs for this policy unit, but </a:t>
            </a:r>
            <a:r>
              <a:rPr lang="en-GB" sz="1400" dirty="0" smtClean="0"/>
              <a:t>costs of up to £4m will be </a:t>
            </a:r>
            <a:r>
              <a:rPr lang="en-GB" sz="1400" dirty="0"/>
              <a:t>incurred to secure </a:t>
            </a:r>
            <a:r>
              <a:rPr lang="en-GB" sz="1400" dirty="0" smtClean="0"/>
              <a:t>the Slaughden </a:t>
            </a:r>
            <a:r>
              <a:rPr lang="en-GB" sz="1400" dirty="0"/>
              <a:t>frontage to the </a:t>
            </a:r>
            <a:r>
              <a:rPr lang="en-GB" sz="1400" dirty="0" smtClean="0"/>
              <a:t>north.</a:t>
            </a:r>
            <a:endParaRPr lang="en-GB" sz="1400" dirty="0"/>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5691" r="29139"/>
          <a:stretch/>
        </p:blipFill>
        <p:spPr bwMode="auto">
          <a:xfrm>
            <a:off x="272179" y="752709"/>
            <a:ext cx="5461238" cy="4049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t="4262"/>
          <a:stretch/>
        </p:blipFill>
        <p:spPr bwMode="auto">
          <a:xfrm>
            <a:off x="5730341" y="732915"/>
            <a:ext cx="1785076" cy="4208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2204864"/>
            <a:ext cx="1958527" cy="3375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5406006" y="6519446"/>
            <a:ext cx="3772547" cy="338554"/>
          </a:xfrm>
          <a:prstGeom prst="rect">
            <a:avLst/>
          </a:prstGeom>
          <a:noFill/>
        </p:spPr>
        <p:txBody>
          <a:bodyPr wrap="square" rtlCol="0">
            <a:spAutoFit/>
          </a:bodyPr>
          <a:lstStyle/>
          <a:p>
            <a:r>
              <a:rPr lang="en-GB" sz="1600" b="1" i="1" dirty="0" smtClean="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working in partnership along the coast</a:t>
            </a:r>
            <a:endParaRPr lang="en-GB" sz="1600" b="1" i="1"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138058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7626" y="73149"/>
            <a:ext cx="7929478" cy="631010"/>
          </a:xfrm>
        </p:spPr>
        <p:txBody>
          <a:bodyPr>
            <a:normAutofit fontScale="90000"/>
          </a:bodyPr>
          <a:lstStyle/>
          <a:p>
            <a:pPr algn="l"/>
            <a:r>
              <a:rPr lang="en-GB" sz="3600" b="1" dirty="0" smtClean="0"/>
              <a:t>Slaughden SMP Policy Review.  Phase 1 Recap</a:t>
            </a:r>
            <a:endParaRPr lang="en-GB" sz="36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40344" cy="1262565"/>
          </a:xfrm>
          <a:prstGeom prst="rect">
            <a:avLst/>
          </a:prstGeom>
        </p:spPr>
      </p:pic>
      <p:sp>
        <p:nvSpPr>
          <p:cNvPr id="13" name="TextBox 12"/>
          <p:cNvSpPr txBox="1"/>
          <p:nvPr/>
        </p:nvSpPr>
        <p:spPr>
          <a:xfrm>
            <a:off x="5392689" y="6517846"/>
            <a:ext cx="3744415" cy="338554"/>
          </a:xfrm>
          <a:prstGeom prst="rect">
            <a:avLst/>
          </a:prstGeom>
          <a:noFill/>
        </p:spPr>
        <p:txBody>
          <a:bodyPr wrap="square" rtlCol="0">
            <a:spAutoFit/>
          </a:bodyPr>
          <a:lstStyle/>
          <a:p>
            <a:r>
              <a:rPr lang="en-GB" sz="1600" b="1" i="1" dirty="0" smtClean="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working in partnership along the coast</a:t>
            </a:r>
            <a:endParaRPr lang="en-GB" sz="1600" b="1" i="1"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TextBox 6"/>
          <p:cNvSpPr txBox="1"/>
          <p:nvPr/>
        </p:nvSpPr>
        <p:spPr>
          <a:xfrm>
            <a:off x="7524328" y="6181420"/>
            <a:ext cx="1454244" cy="369332"/>
          </a:xfrm>
          <a:prstGeom prst="rect">
            <a:avLst/>
          </a:prstGeom>
          <a:noFill/>
        </p:spPr>
        <p:txBody>
          <a:bodyPr wrap="none" rtlCol="0">
            <a:spAutoFit/>
          </a:bodyPr>
          <a:lstStyle/>
          <a:p>
            <a:r>
              <a:rPr lang="en-GB" dirty="0" smtClean="0"/>
              <a:t>SCF 09/07/18</a:t>
            </a:r>
            <a:endParaRPr lang="en-GB" dirty="0"/>
          </a:p>
        </p:txBody>
      </p:sp>
      <p:sp>
        <p:nvSpPr>
          <p:cNvPr id="6" name="TextBox 5"/>
          <p:cNvSpPr txBox="1"/>
          <p:nvPr/>
        </p:nvSpPr>
        <p:spPr>
          <a:xfrm>
            <a:off x="70362" y="5596644"/>
            <a:ext cx="7545129" cy="1169551"/>
          </a:xfrm>
          <a:prstGeom prst="rect">
            <a:avLst/>
          </a:prstGeom>
          <a:noFill/>
        </p:spPr>
        <p:txBody>
          <a:bodyPr wrap="square" rtlCol="0">
            <a:spAutoFit/>
          </a:bodyPr>
          <a:lstStyle/>
          <a:p>
            <a:r>
              <a:rPr lang="en-GB" sz="1400" b="1" dirty="0" smtClean="0"/>
              <a:t>‘</a:t>
            </a:r>
            <a:r>
              <a:rPr lang="en-GB" sz="1400" b="1" dirty="0"/>
              <a:t>No Breach’  Approaches 4 </a:t>
            </a:r>
            <a:r>
              <a:rPr lang="en-GB" sz="1400" b="1" dirty="0" smtClean="0"/>
              <a:t>&amp; 6</a:t>
            </a:r>
            <a:endParaRPr lang="en-GB" sz="1400" dirty="0"/>
          </a:p>
          <a:p>
            <a:r>
              <a:rPr lang="en-GB" sz="1400" dirty="0"/>
              <a:t>•Various approaches and combinations possible to continue to provide a continuous barrier between the estuary and the sea</a:t>
            </a:r>
          </a:p>
          <a:p>
            <a:r>
              <a:rPr lang="en-GB" sz="1400" dirty="0"/>
              <a:t>•Typically, initial costs range between £10 and £20 Million</a:t>
            </a:r>
          </a:p>
          <a:p>
            <a:r>
              <a:rPr lang="en-GB" sz="1400" dirty="0"/>
              <a:t>•Ongoing costs (to 2055) are typically a further £0.5 to £2 Million</a:t>
            </a: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3299"/>
          <a:stretch/>
        </p:blipFill>
        <p:spPr bwMode="auto">
          <a:xfrm>
            <a:off x="1207626" y="654574"/>
            <a:ext cx="2356261" cy="4923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13131"/>
          <a:stretch/>
        </p:blipFill>
        <p:spPr bwMode="auto">
          <a:xfrm>
            <a:off x="4751029" y="677791"/>
            <a:ext cx="2181980" cy="4842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887" y="655008"/>
            <a:ext cx="916256" cy="4899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3009" y="680495"/>
            <a:ext cx="885951" cy="4849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33944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116633"/>
            <a:ext cx="7964710" cy="598952"/>
          </a:xfrm>
        </p:spPr>
        <p:txBody>
          <a:bodyPr>
            <a:normAutofit fontScale="90000"/>
          </a:bodyPr>
          <a:lstStyle/>
          <a:p>
            <a:pPr algn="l"/>
            <a:r>
              <a:rPr lang="en-GB" sz="3600" b="1" dirty="0" smtClean="0"/>
              <a:t>Slaughden SMP Policy Review.  Phase 1 Recap</a:t>
            </a:r>
            <a:endParaRPr lang="en-GB" sz="36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40344" cy="1262565"/>
          </a:xfrm>
          <a:prstGeom prst="rect">
            <a:avLst/>
          </a:prstGeom>
        </p:spPr>
      </p:pic>
      <p:sp>
        <p:nvSpPr>
          <p:cNvPr id="13" name="TextBox 12"/>
          <p:cNvSpPr txBox="1"/>
          <p:nvPr/>
        </p:nvSpPr>
        <p:spPr>
          <a:xfrm>
            <a:off x="5407919" y="6517846"/>
            <a:ext cx="3744415" cy="338554"/>
          </a:xfrm>
          <a:prstGeom prst="rect">
            <a:avLst/>
          </a:prstGeom>
          <a:noFill/>
        </p:spPr>
        <p:txBody>
          <a:bodyPr wrap="square" rtlCol="0">
            <a:spAutoFit/>
          </a:bodyPr>
          <a:lstStyle/>
          <a:p>
            <a:r>
              <a:rPr lang="en-GB" sz="1600" b="1" i="1" dirty="0" smtClean="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working in partnership along the coast</a:t>
            </a:r>
            <a:endParaRPr lang="en-GB" sz="1600" b="1" i="1"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TextBox 6"/>
          <p:cNvSpPr txBox="1"/>
          <p:nvPr/>
        </p:nvSpPr>
        <p:spPr>
          <a:xfrm>
            <a:off x="7596336" y="6181420"/>
            <a:ext cx="1454244" cy="369332"/>
          </a:xfrm>
          <a:prstGeom prst="rect">
            <a:avLst/>
          </a:prstGeom>
          <a:noFill/>
        </p:spPr>
        <p:txBody>
          <a:bodyPr wrap="none" rtlCol="0">
            <a:spAutoFit/>
          </a:bodyPr>
          <a:lstStyle/>
          <a:p>
            <a:r>
              <a:rPr lang="en-GB" dirty="0" smtClean="0"/>
              <a:t>SCF 09/07/18</a:t>
            </a:r>
            <a:endParaRPr lang="en-GB" dirty="0"/>
          </a:p>
        </p:txBody>
      </p:sp>
      <p:sp>
        <p:nvSpPr>
          <p:cNvPr id="6" name="TextBox 5"/>
          <p:cNvSpPr txBox="1"/>
          <p:nvPr/>
        </p:nvSpPr>
        <p:spPr>
          <a:xfrm>
            <a:off x="179512" y="5592588"/>
            <a:ext cx="7545129" cy="1169551"/>
          </a:xfrm>
          <a:prstGeom prst="rect">
            <a:avLst/>
          </a:prstGeom>
          <a:noFill/>
        </p:spPr>
        <p:txBody>
          <a:bodyPr wrap="square" rtlCol="0">
            <a:spAutoFit/>
          </a:bodyPr>
          <a:lstStyle/>
          <a:p>
            <a:r>
              <a:rPr lang="en-GB" sz="1400" b="1" dirty="0" smtClean="0"/>
              <a:t>‘</a:t>
            </a:r>
            <a:r>
              <a:rPr lang="en-GB" sz="1400" b="1" dirty="0"/>
              <a:t>No Breach’  </a:t>
            </a:r>
            <a:r>
              <a:rPr lang="en-GB" sz="1400" b="1" dirty="0" smtClean="0"/>
              <a:t>Approach 5</a:t>
            </a:r>
            <a:endParaRPr lang="en-GB" sz="1400" dirty="0"/>
          </a:p>
          <a:p>
            <a:r>
              <a:rPr lang="en-GB" sz="1400" dirty="0"/>
              <a:t>•Various approaches and combinations possible to continue to provide a continuous barrier between the estuary and the sea</a:t>
            </a:r>
          </a:p>
          <a:p>
            <a:r>
              <a:rPr lang="en-GB" sz="1400" dirty="0"/>
              <a:t>•Typically, initial costs range between £10 and £20 Million</a:t>
            </a:r>
          </a:p>
          <a:p>
            <a:r>
              <a:rPr lang="en-GB" sz="1400" dirty="0"/>
              <a:t>•Ongoing costs (to 2055) are typically a further £0.5 to £2 Million</a:t>
            </a:r>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2420"/>
          <a:stretch/>
        </p:blipFill>
        <p:spPr bwMode="auto">
          <a:xfrm>
            <a:off x="1270085" y="625205"/>
            <a:ext cx="5030107" cy="4977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631282"/>
            <a:ext cx="895105" cy="4971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3741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0344" y="116633"/>
            <a:ext cx="7903656" cy="576063"/>
          </a:xfrm>
        </p:spPr>
        <p:txBody>
          <a:bodyPr>
            <a:normAutofit fontScale="90000"/>
          </a:bodyPr>
          <a:lstStyle/>
          <a:p>
            <a:pPr algn="l"/>
            <a:r>
              <a:rPr lang="en-GB" sz="3600" b="1" dirty="0" smtClean="0"/>
              <a:t>Slaughden SMP Policy Review.  Phase 1 Recap</a:t>
            </a:r>
            <a:endParaRPr lang="en-GB" sz="36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70"/>
            <a:ext cx="1240344" cy="1262565"/>
          </a:xfrm>
          <a:prstGeom prst="rect">
            <a:avLst/>
          </a:prstGeom>
        </p:spPr>
      </p:pic>
      <p:sp>
        <p:nvSpPr>
          <p:cNvPr id="13" name="TextBox 12"/>
          <p:cNvSpPr txBox="1"/>
          <p:nvPr/>
        </p:nvSpPr>
        <p:spPr>
          <a:xfrm>
            <a:off x="5371436" y="6517846"/>
            <a:ext cx="3772564" cy="338554"/>
          </a:xfrm>
          <a:prstGeom prst="rect">
            <a:avLst/>
          </a:prstGeom>
          <a:noFill/>
        </p:spPr>
        <p:txBody>
          <a:bodyPr wrap="square" rtlCol="0">
            <a:spAutoFit/>
          </a:bodyPr>
          <a:lstStyle/>
          <a:p>
            <a:r>
              <a:rPr lang="en-GB" sz="1600" b="1" i="1" dirty="0" smtClean="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working in partnership along the coast</a:t>
            </a:r>
            <a:endParaRPr lang="en-GB" sz="1600" b="1" i="1"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TextBox 6"/>
          <p:cNvSpPr txBox="1"/>
          <p:nvPr/>
        </p:nvSpPr>
        <p:spPr>
          <a:xfrm>
            <a:off x="7524328" y="6170310"/>
            <a:ext cx="1454244" cy="369332"/>
          </a:xfrm>
          <a:prstGeom prst="rect">
            <a:avLst/>
          </a:prstGeom>
          <a:noFill/>
        </p:spPr>
        <p:txBody>
          <a:bodyPr wrap="none" rtlCol="0">
            <a:spAutoFit/>
          </a:bodyPr>
          <a:lstStyle/>
          <a:p>
            <a:r>
              <a:rPr lang="en-GB" dirty="0" smtClean="0"/>
              <a:t>SCF 09/07/18</a:t>
            </a:r>
            <a:endParaRPr lang="en-GB" dirty="0"/>
          </a:p>
        </p:txBody>
      </p:sp>
      <p:sp>
        <p:nvSpPr>
          <p:cNvPr id="6" name="TextBox 5"/>
          <p:cNvSpPr txBox="1"/>
          <p:nvPr/>
        </p:nvSpPr>
        <p:spPr>
          <a:xfrm>
            <a:off x="179512" y="5302128"/>
            <a:ext cx="8799060" cy="1384995"/>
          </a:xfrm>
          <a:prstGeom prst="rect">
            <a:avLst/>
          </a:prstGeom>
          <a:noFill/>
        </p:spPr>
        <p:txBody>
          <a:bodyPr wrap="square" rtlCol="0">
            <a:spAutoFit/>
          </a:bodyPr>
          <a:lstStyle/>
          <a:p>
            <a:r>
              <a:rPr lang="en-GB" sz="1400" b="1" dirty="0"/>
              <a:t>‘Temporary Breach’ (repaired) </a:t>
            </a:r>
            <a:r>
              <a:rPr lang="en-GB" sz="1400" b="1" dirty="0" smtClean="0"/>
              <a:t>Approach 7</a:t>
            </a:r>
            <a:endParaRPr lang="en-GB" sz="1400" dirty="0"/>
          </a:p>
          <a:p>
            <a:r>
              <a:rPr lang="en-GB" sz="1400" dirty="0"/>
              <a:t>•Although a barrier will remain in some form, it may be occasionally breached (in sub-unit B) meaning a temporary interaction between the sea and estuary</a:t>
            </a:r>
          </a:p>
          <a:p>
            <a:r>
              <a:rPr lang="en-GB" sz="1400" dirty="0"/>
              <a:t>•Typically, initial costs would be between £5 and £8 Million</a:t>
            </a:r>
          </a:p>
          <a:p>
            <a:r>
              <a:rPr lang="en-GB" sz="1400" dirty="0"/>
              <a:t>•Ongoing costs (to 2055) </a:t>
            </a:r>
            <a:r>
              <a:rPr lang="en-GB" sz="1400" dirty="0" smtClean="0"/>
              <a:t>are </a:t>
            </a:r>
            <a:r>
              <a:rPr lang="en-GB" sz="1400" dirty="0"/>
              <a:t>typically a further £2 to £3 Million</a:t>
            </a:r>
          </a:p>
          <a:p>
            <a:r>
              <a:rPr lang="en-GB" sz="1400" dirty="0"/>
              <a:t>•There will be some correlation between level of cost and level of breach risk</a:t>
            </a:r>
          </a:p>
        </p:txBody>
      </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6001"/>
          <a:stretch/>
        </p:blipFill>
        <p:spPr bwMode="auto">
          <a:xfrm>
            <a:off x="1240344" y="625470"/>
            <a:ext cx="4627800" cy="4676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5015" y="626180"/>
            <a:ext cx="849476" cy="4675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1661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16633"/>
            <a:ext cx="8028384" cy="627370"/>
          </a:xfrm>
        </p:spPr>
        <p:txBody>
          <a:bodyPr>
            <a:normAutofit fontScale="90000"/>
          </a:bodyPr>
          <a:lstStyle/>
          <a:p>
            <a:r>
              <a:rPr lang="en-GB" sz="3600" b="1" dirty="0" smtClean="0"/>
              <a:t>Slaughden SMP Policy Review.  Phase 1 Recap</a:t>
            </a:r>
            <a:endParaRPr lang="en-GB" sz="36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40344" cy="1262565"/>
          </a:xfrm>
          <a:prstGeom prst="rect">
            <a:avLst/>
          </a:prstGeom>
        </p:spPr>
      </p:pic>
      <p:sp>
        <p:nvSpPr>
          <p:cNvPr id="13" name="TextBox 12"/>
          <p:cNvSpPr txBox="1"/>
          <p:nvPr/>
        </p:nvSpPr>
        <p:spPr>
          <a:xfrm>
            <a:off x="5371436" y="6517846"/>
            <a:ext cx="3772564" cy="338554"/>
          </a:xfrm>
          <a:prstGeom prst="rect">
            <a:avLst/>
          </a:prstGeom>
          <a:noFill/>
        </p:spPr>
        <p:txBody>
          <a:bodyPr wrap="square" rtlCol="0">
            <a:spAutoFit/>
          </a:bodyPr>
          <a:lstStyle/>
          <a:p>
            <a:r>
              <a:rPr lang="en-GB" sz="1600" b="1" i="1" dirty="0" smtClean="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working in partnership along the coast</a:t>
            </a:r>
            <a:endParaRPr lang="en-GB" sz="1600" b="1" i="1"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TextBox 6"/>
          <p:cNvSpPr txBox="1"/>
          <p:nvPr/>
        </p:nvSpPr>
        <p:spPr>
          <a:xfrm>
            <a:off x="7524328" y="6148514"/>
            <a:ext cx="1454244" cy="369332"/>
          </a:xfrm>
          <a:prstGeom prst="rect">
            <a:avLst/>
          </a:prstGeom>
          <a:noFill/>
        </p:spPr>
        <p:txBody>
          <a:bodyPr wrap="none" rtlCol="0">
            <a:spAutoFit/>
          </a:bodyPr>
          <a:lstStyle/>
          <a:p>
            <a:r>
              <a:rPr lang="en-GB" dirty="0" smtClean="0"/>
              <a:t>SCF 09/07/18</a:t>
            </a:r>
            <a:endParaRPr lang="en-GB" dirty="0"/>
          </a:p>
        </p:txBody>
      </p:sp>
      <p:sp>
        <p:nvSpPr>
          <p:cNvPr id="6" name="TextBox 5"/>
          <p:cNvSpPr txBox="1"/>
          <p:nvPr/>
        </p:nvSpPr>
        <p:spPr>
          <a:xfrm>
            <a:off x="54546" y="5302128"/>
            <a:ext cx="8924026" cy="1384995"/>
          </a:xfrm>
          <a:prstGeom prst="rect">
            <a:avLst/>
          </a:prstGeom>
          <a:noFill/>
        </p:spPr>
        <p:txBody>
          <a:bodyPr wrap="square" rtlCol="0">
            <a:spAutoFit/>
          </a:bodyPr>
          <a:lstStyle/>
          <a:p>
            <a:r>
              <a:rPr lang="en-GB" sz="1400" b="1" dirty="0"/>
              <a:t>‘Temporary Breach’ (repaired) </a:t>
            </a:r>
            <a:r>
              <a:rPr lang="en-GB" sz="1400" b="1" dirty="0" smtClean="0"/>
              <a:t>Approach 8</a:t>
            </a:r>
            <a:endParaRPr lang="en-GB" sz="1400" dirty="0"/>
          </a:p>
          <a:p>
            <a:r>
              <a:rPr lang="en-GB" sz="1400" dirty="0"/>
              <a:t>•Although a barrier will remain in some form, it may be occasionally breached (in sub-unit B) meaning a temporary interaction between the sea and estuary</a:t>
            </a:r>
          </a:p>
          <a:p>
            <a:r>
              <a:rPr lang="en-GB" sz="1400" dirty="0"/>
              <a:t>•Typically, initial costs would be between £5 and £8 Million</a:t>
            </a:r>
          </a:p>
          <a:p>
            <a:r>
              <a:rPr lang="en-GB" sz="1400" dirty="0"/>
              <a:t>•Ongoing costs (to 2055) </a:t>
            </a:r>
            <a:r>
              <a:rPr lang="en-GB" sz="1400" dirty="0" smtClean="0"/>
              <a:t>are </a:t>
            </a:r>
            <a:r>
              <a:rPr lang="en-GB" sz="1400" dirty="0"/>
              <a:t>typically a further £2 to £3 Million</a:t>
            </a:r>
          </a:p>
          <a:p>
            <a:r>
              <a:rPr lang="en-GB" sz="1400" dirty="0"/>
              <a:t>•There will be some correlation between level of cost and level of breach risk</a:t>
            </a:r>
          </a:p>
        </p:txBody>
      </p:sp>
      <p:pic>
        <p:nvPicPr>
          <p:cNvPr id="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1707" t="1207" b="19076"/>
          <a:stretch/>
        </p:blipFill>
        <p:spPr bwMode="auto">
          <a:xfrm>
            <a:off x="1331640" y="700243"/>
            <a:ext cx="4452664" cy="4639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716614"/>
            <a:ext cx="856387" cy="4604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0407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1472</TotalTime>
  <Words>1664</Words>
  <Application>Microsoft Office PowerPoint</Application>
  <PresentationFormat>On-screen Show (4:3)</PresentationFormat>
  <Paragraphs>209</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Slaughden SMP Policy Review</vt:lpstr>
      <vt:lpstr>Slaughden SMP Policy Review. Phase 1 Recap</vt:lpstr>
      <vt:lpstr>Slaughden SMP Policy Review.  Phase 1 Recap</vt:lpstr>
      <vt:lpstr>Slaughden SMP Policy Review.  Phase 1 Recap</vt:lpstr>
      <vt:lpstr>Slaughden SMP Policy Review.  Phase 1 Recap</vt:lpstr>
      <vt:lpstr>Slaughden SMP Policy Review.  Phase 1 Recap</vt:lpstr>
      <vt:lpstr>Slaughden SMP Policy Review.  Phase 1 Recap</vt:lpstr>
      <vt:lpstr>Slaughden SMP Policy Review.  Phase 1 Recap</vt:lpstr>
      <vt:lpstr>Slaughden SMP Policy Review.  Phase 1 Recap</vt:lpstr>
      <vt:lpstr>Slaughden SMP Policy Review.  Phase 1 Recap</vt:lpstr>
      <vt:lpstr>Slaughden SMP Policy Review.  Phase 1 Recap.</vt:lpstr>
      <vt:lpstr>Slaughden SMP Policy Review.  Phase 2.</vt:lpstr>
      <vt:lpstr>Slaughden SMP Policy Review.  Phase 2.</vt:lpstr>
      <vt:lpstr>Slaughden SMP Policy Review.  Phase 2.</vt:lpstr>
      <vt:lpstr>Slaughden SMP Policy Review.  Phase 2.</vt:lpstr>
      <vt:lpstr>Slaughden SMP Policy Review.  Phase 2.</vt:lpstr>
      <vt:lpstr>Slaughden SMP Policy Review.  Phase 2.</vt:lpstr>
      <vt:lpstr>Slaughden SMP Policy Review.  Phase 2.</vt:lpstr>
      <vt:lpstr>Slaughden SMP Policy Review.  Phase 2.</vt:lpstr>
      <vt:lpstr>Slaughden SMP Policy Review.  Phase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Bleese</dc:creator>
  <cp:lastModifiedBy>Paul Patterson</cp:lastModifiedBy>
  <cp:revision>161</cp:revision>
  <cp:lastPrinted>2018-07-06T15:56:33Z</cp:lastPrinted>
  <dcterms:created xsi:type="dcterms:W3CDTF">2016-09-02T10:08:40Z</dcterms:created>
  <dcterms:modified xsi:type="dcterms:W3CDTF">2018-07-09T07:53:54Z</dcterms:modified>
</cp:coreProperties>
</file>