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1" r:id="rId2"/>
  </p:sldMasterIdLst>
  <p:notesMasterIdLst>
    <p:notesMasterId r:id="rId38"/>
  </p:notesMasterIdLst>
  <p:handoutMasterIdLst>
    <p:handoutMasterId r:id="rId39"/>
  </p:handoutMasterIdLst>
  <p:sldIdLst>
    <p:sldId id="581" r:id="rId3"/>
    <p:sldId id="482" r:id="rId4"/>
    <p:sldId id="566" r:id="rId5"/>
    <p:sldId id="486" r:id="rId6"/>
    <p:sldId id="533" r:id="rId7"/>
    <p:sldId id="534" r:id="rId8"/>
    <p:sldId id="555" r:id="rId9"/>
    <p:sldId id="535" r:id="rId10"/>
    <p:sldId id="536" r:id="rId11"/>
    <p:sldId id="556" r:id="rId12"/>
    <p:sldId id="537" r:id="rId13"/>
    <p:sldId id="514" r:id="rId14"/>
    <p:sldId id="577" r:id="rId15"/>
    <p:sldId id="579" r:id="rId16"/>
    <p:sldId id="580" r:id="rId17"/>
    <p:sldId id="539" r:id="rId18"/>
    <p:sldId id="540" r:id="rId19"/>
    <p:sldId id="542" r:id="rId20"/>
    <p:sldId id="543" r:id="rId21"/>
    <p:sldId id="545" r:id="rId22"/>
    <p:sldId id="546" r:id="rId23"/>
    <p:sldId id="547" r:id="rId24"/>
    <p:sldId id="548" r:id="rId25"/>
    <p:sldId id="552" r:id="rId26"/>
    <p:sldId id="553" r:id="rId27"/>
    <p:sldId id="554" r:id="rId28"/>
    <p:sldId id="557" r:id="rId29"/>
    <p:sldId id="558" r:id="rId30"/>
    <p:sldId id="528" r:id="rId31"/>
    <p:sldId id="560" r:id="rId32"/>
    <p:sldId id="572" r:id="rId33"/>
    <p:sldId id="573" r:id="rId34"/>
    <p:sldId id="574" r:id="rId35"/>
    <p:sldId id="575" r:id="rId36"/>
    <p:sldId id="562" r:id="rId37"/>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FFCC"/>
    <a:srgbClr val="EEF7F8"/>
    <a:srgbClr val="EC0627"/>
    <a:srgbClr val="000000"/>
    <a:srgbClr val="99CCFF"/>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47" autoAdjust="0"/>
    <p:restoredTop sz="94422" autoAdjust="0"/>
  </p:normalViewPr>
  <p:slideViewPr>
    <p:cSldViewPr>
      <p:cViewPr>
        <p:scale>
          <a:sx n="110" d="100"/>
          <a:sy n="110" d="100"/>
        </p:scale>
        <p:origin x="-23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100" d="100"/>
          <a:sy n="100" d="100"/>
        </p:scale>
        <p:origin x="-924" y="49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en-GB"/>
              <a:t>SECURITY MARKING: PROTECT</a:t>
            </a:r>
          </a:p>
        </p:txBody>
      </p:sp>
      <p:sp>
        <p:nvSpPr>
          <p:cNvPr id="228355"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GB"/>
              <a:t>MANAGEMENT - PROTECT</a:t>
            </a:r>
          </a:p>
        </p:txBody>
      </p:sp>
      <p:sp>
        <p:nvSpPr>
          <p:cNvPr id="228356"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228357"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42C0E2C-B6E4-4470-874C-FC6277495A9A}" type="slidenum">
              <a:rPr lang="en-GB"/>
              <a:pPr>
                <a:defRPr/>
              </a:pPr>
              <a:t>‹#›</a:t>
            </a:fld>
            <a:endParaRPr lang="en-GB" dirty="0"/>
          </a:p>
        </p:txBody>
      </p:sp>
    </p:spTree>
    <p:extLst>
      <p:ext uri="{BB962C8B-B14F-4D97-AF65-F5344CB8AC3E}">
        <p14:creationId xmlns:p14="http://schemas.microsoft.com/office/powerpoint/2010/main" val="27992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GB"/>
              <a:t>SECURITY MARKING: PROTECT</a:t>
            </a:r>
          </a:p>
        </p:txBody>
      </p:sp>
      <p:sp>
        <p:nvSpPr>
          <p:cNvPr id="11161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GB"/>
              <a:t>MANAGEMENT - PROTECT</a:t>
            </a:r>
          </a:p>
        </p:txBody>
      </p:sp>
      <p:sp>
        <p:nvSpPr>
          <p:cNvPr id="205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162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162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9396457-0211-4A6F-9516-9C408F9AA313}" type="slidenum">
              <a:rPr lang="en-GB"/>
              <a:pPr>
                <a:defRPr/>
              </a:pPr>
              <a:t>‹#›</a:t>
            </a:fld>
            <a:endParaRPr lang="en-GB" dirty="0"/>
          </a:p>
        </p:txBody>
      </p:sp>
    </p:spTree>
    <p:extLst>
      <p:ext uri="{BB962C8B-B14F-4D97-AF65-F5344CB8AC3E}">
        <p14:creationId xmlns:p14="http://schemas.microsoft.com/office/powerpoint/2010/main" val="103629352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17A5562F-AA3D-4097-ACED-0960C65F979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52511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SECURITY MARKING: PROTECT</a:t>
            </a:r>
            <a:endParaRPr lang="en-GB"/>
          </a:p>
        </p:txBody>
      </p:sp>
      <p:sp>
        <p:nvSpPr>
          <p:cNvPr id="5" name="Date Placeholder 4"/>
          <p:cNvSpPr>
            <a:spLocks noGrp="1"/>
          </p:cNvSpPr>
          <p:nvPr>
            <p:ph type="dt" idx="11"/>
          </p:nvPr>
        </p:nvSpPr>
        <p:spPr/>
        <p:txBody>
          <a:bodyPr/>
          <a:lstStyle/>
          <a:p>
            <a:pPr>
              <a:defRPr/>
            </a:pPr>
            <a:r>
              <a:rPr lang="en-GB" smtClean="0"/>
              <a:t>MANAGEMENT - PROTECT</a:t>
            </a:r>
            <a:endParaRPr lang="en-GB"/>
          </a:p>
        </p:txBody>
      </p:sp>
      <p:sp>
        <p:nvSpPr>
          <p:cNvPr id="6" name="Slide Number Placeholder 5"/>
          <p:cNvSpPr>
            <a:spLocks noGrp="1"/>
          </p:cNvSpPr>
          <p:nvPr>
            <p:ph type="sldNum" sz="quarter" idx="12"/>
          </p:nvPr>
        </p:nvSpPr>
        <p:spPr/>
        <p:txBody>
          <a:bodyPr/>
          <a:lstStyle/>
          <a:p>
            <a:pPr>
              <a:defRPr/>
            </a:pPr>
            <a:fld id="{A9396457-0211-4A6F-9516-9C408F9AA313}" type="slidenum">
              <a:rPr lang="en-GB" smtClean="0"/>
              <a:pPr>
                <a:defRPr/>
              </a:pPr>
              <a:t>2</a:t>
            </a:fld>
            <a:endParaRPr lang="en-GB" dirty="0"/>
          </a:p>
        </p:txBody>
      </p:sp>
    </p:spTree>
    <p:extLst>
      <p:ext uri="{BB962C8B-B14F-4D97-AF65-F5344CB8AC3E}">
        <p14:creationId xmlns:p14="http://schemas.microsoft.com/office/powerpoint/2010/main" val="99807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620713"/>
            <a:ext cx="2124075"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620713"/>
            <a:ext cx="6219825" cy="55054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09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78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721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55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75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758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1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92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7676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12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CCA762-3BB3-49C6-B2E5-FDB8936341F7}" type="datetimeFigureOut">
              <a:rPr lang="en-GB" smtClean="0">
                <a:solidFill>
                  <a:prstClr val="black">
                    <a:tint val="75000"/>
                  </a:prstClr>
                </a:solidFill>
              </a:rPr>
              <a:pPr/>
              <a:t>31/01/2017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48A23F-DD6D-47BC-A7C2-A4664F2A4D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463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620713"/>
            <a:ext cx="84963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7" name="Group 7"/>
          <p:cNvGrpSpPr>
            <a:grpSpLocks/>
          </p:cNvGrpSpPr>
          <p:nvPr userDrawn="1"/>
        </p:nvGrpSpPr>
        <p:grpSpPr bwMode="auto">
          <a:xfrm>
            <a:off x="0" y="0"/>
            <a:ext cx="9144000" cy="6858000"/>
            <a:chOff x="0" y="0"/>
            <a:chExt cx="5760" cy="4320"/>
          </a:xfrm>
        </p:grpSpPr>
        <p:pic>
          <p:nvPicPr>
            <p:cNvPr id="1028" name="Picture 3"/>
            <p:cNvPicPr>
              <a:picLocks noChangeAspect="1" noChangeArrowheads="1"/>
            </p:cNvPicPr>
            <p:nvPr userDrawn="1"/>
          </p:nvPicPr>
          <p:blipFill>
            <a:blip r:embed="rId14" cstate="print"/>
            <a:srcRect b="46394"/>
            <a:stretch>
              <a:fillRect/>
            </a:stretch>
          </p:blipFill>
          <p:spPr bwMode="auto">
            <a:xfrm>
              <a:off x="990" y="0"/>
              <a:ext cx="4770" cy="3612"/>
            </a:xfrm>
            <a:prstGeom prst="rect">
              <a:avLst/>
            </a:prstGeom>
            <a:noFill/>
            <a:ln w="9525">
              <a:noFill/>
              <a:miter lim="800000"/>
              <a:headEnd/>
              <a:tailEnd/>
            </a:ln>
          </p:spPr>
        </p:pic>
        <p:pic>
          <p:nvPicPr>
            <p:cNvPr id="1029" name="Picture 4"/>
            <p:cNvPicPr>
              <a:picLocks noChangeAspect="1" noChangeArrowheads="1"/>
            </p:cNvPicPr>
            <p:nvPr userDrawn="1"/>
          </p:nvPicPr>
          <p:blipFill>
            <a:blip r:embed="rId14" cstate="print"/>
            <a:srcRect r="37715" b="45726"/>
            <a:stretch>
              <a:fillRect/>
            </a:stretch>
          </p:blipFill>
          <p:spPr bwMode="auto">
            <a:xfrm>
              <a:off x="0" y="0"/>
              <a:ext cx="2971" cy="3657"/>
            </a:xfrm>
            <a:prstGeom prst="rect">
              <a:avLst/>
            </a:prstGeom>
            <a:noFill/>
            <a:ln w="9525">
              <a:noFill/>
              <a:miter lim="800000"/>
              <a:headEnd/>
              <a:tailEnd/>
            </a:ln>
          </p:spPr>
        </p:pic>
        <p:pic>
          <p:nvPicPr>
            <p:cNvPr id="1030" name="Picture 6"/>
            <p:cNvPicPr>
              <a:picLocks noChangeAspect="1" noChangeArrowheads="1"/>
            </p:cNvPicPr>
            <p:nvPr userDrawn="1"/>
          </p:nvPicPr>
          <p:blipFill>
            <a:blip r:embed="rId15" cstate="print"/>
            <a:srcRect t="77159"/>
            <a:stretch>
              <a:fillRect/>
            </a:stretch>
          </p:blipFill>
          <p:spPr bwMode="auto">
            <a:xfrm>
              <a:off x="990" y="2781"/>
              <a:ext cx="4770" cy="1539"/>
            </a:xfrm>
            <a:prstGeom prst="rect">
              <a:avLst/>
            </a:prstGeom>
            <a:noFill/>
            <a:ln w="9525">
              <a:noFill/>
              <a:miter lim="800000"/>
              <a:headEnd/>
              <a:tailEnd/>
            </a:ln>
          </p:spPr>
        </p:pic>
        <p:pic>
          <p:nvPicPr>
            <p:cNvPr id="1031" name="Picture 5"/>
            <p:cNvPicPr>
              <a:picLocks noChangeAspect="1" noChangeArrowheads="1"/>
            </p:cNvPicPr>
            <p:nvPr userDrawn="1"/>
          </p:nvPicPr>
          <p:blipFill>
            <a:blip r:embed="rId15" cstate="print"/>
            <a:srcRect t="77159"/>
            <a:stretch>
              <a:fillRect/>
            </a:stretch>
          </p:blipFill>
          <p:spPr bwMode="auto">
            <a:xfrm>
              <a:off x="0" y="2781"/>
              <a:ext cx="4770" cy="15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lnSpc>
          <a:spcPts val="3500"/>
        </a:lnSpc>
        <a:spcBef>
          <a:spcPct val="20000"/>
        </a:spcBef>
        <a:spcAft>
          <a:spcPct val="0"/>
        </a:spcAft>
        <a:buBlip>
          <a:blip r:embed="rId16"/>
        </a:buBlip>
        <a:defRPr sz="3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7CCA762-3BB3-49C6-B2E5-FDB8936341F7}" type="datetimeFigureOut">
              <a:rPr lang="en-GB" smtClean="0">
                <a:solidFill>
                  <a:prstClr val="black">
                    <a:tint val="75000"/>
                  </a:prstClr>
                </a:solidFill>
                <a:latin typeface="Calibri"/>
                <a:cs typeface="+mn-cs"/>
              </a:rPr>
              <a:pPr fontAlgn="auto">
                <a:spcBef>
                  <a:spcPts val="0"/>
                </a:spcBef>
                <a:spcAft>
                  <a:spcPts val="0"/>
                </a:spcAft>
              </a:pPr>
              <a:t>31/01/2017</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48A23F-DD6D-47BC-A7C2-A4664F2A4DCF}"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28701447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969" y="1988840"/>
            <a:ext cx="5000626" cy="1789276"/>
          </a:xfrm>
          <a:prstGeom prst="rect">
            <a:avLst/>
          </a:prstGeom>
        </p:spPr>
      </p:pic>
    </p:spTree>
    <p:extLst>
      <p:ext uri="{BB962C8B-B14F-4D97-AF65-F5344CB8AC3E}">
        <p14:creationId xmlns:p14="http://schemas.microsoft.com/office/powerpoint/2010/main" val="258984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Pitt’s Recommendations</a:t>
            </a:r>
            <a:endParaRPr lang="en-GB" dirty="0"/>
          </a:p>
        </p:txBody>
      </p:sp>
      <p:sp>
        <p:nvSpPr>
          <p:cNvPr id="3" name="Content Placeholder 2"/>
          <p:cNvSpPr>
            <a:spLocks noGrp="1"/>
          </p:cNvSpPr>
          <p:nvPr>
            <p:ph idx="1"/>
          </p:nvPr>
        </p:nvSpPr>
        <p:spPr>
          <a:xfrm>
            <a:off x="0" y="1556792"/>
            <a:ext cx="9036496" cy="4525963"/>
          </a:xfrm>
        </p:spPr>
        <p:txBody>
          <a:bodyPr/>
          <a:lstStyle/>
          <a:p>
            <a:pPr marL="0" indent="0">
              <a:buNone/>
            </a:pPr>
            <a:r>
              <a:rPr lang="en-US" sz="2400" dirty="0"/>
              <a:t>Sir Michael </a:t>
            </a:r>
            <a:r>
              <a:rPr lang="en-US" sz="2400" dirty="0" smtClean="0"/>
              <a:t>rightly </a:t>
            </a:r>
            <a:r>
              <a:rPr lang="en-US" sz="2400" dirty="0"/>
              <a:t>put the needs of ordinary people at the heart of his Review. It </a:t>
            </a:r>
            <a:r>
              <a:rPr lang="en-US" sz="2400" dirty="0" smtClean="0"/>
              <a:t>identified six </a:t>
            </a:r>
            <a:r>
              <a:rPr lang="en-US" sz="2400" dirty="0"/>
              <a:t>themes </a:t>
            </a:r>
            <a:r>
              <a:rPr lang="en-US" sz="2400" dirty="0" smtClean="0"/>
              <a:t>for action:</a:t>
            </a:r>
            <a:endParaRPr lang="en-US" sz="2400" dirty="0"/>
          </a:p>
          <a:p>
            <a:pPr marL="457200" indent="-457200">
              <a:lnSpc>
                <a:spcPct val="100000"/>
              </a:lnSpc>
              <a:buFont typeface="+mj-lt"/>
              <a:buAutoNum type="arabicPeriod"/>
            </a:pPr>
            <a:r>
              <a:rPr lang="en-US" sz="2400" dirty="0" smtClean="0"/>
              <a:t>Knowing </a:t>
            </a:r>
            <a:r>
              <a:rPr lang="en-US" sz="2400" dirty="0"/>
              <a:t>when and where it will flood;</a:t>
            </a:r>
          </a:p>
          <a:p>
            <a:pPr marL="457200" indent="-457200">
              <a:lnSpc>
                <a:spcPct val="100000"/>
              </a:lnSpc>
              <a:buFont typeface="+mj-lt"/>
              <a:buAutoNum type="arabicPeriod"/>
            </a:pPr>
            <a:r>
              <a:rPr lang="en-US" sz="2400" dirty="0" smtClean="0"/>
              <a:t>Improved </a:t>
            </a:r>
            <a:r>
              <a:rPr lang="en-US" sz="2400" dirty="0"/>
              <a:t>planning and reducing the risk of flooding and its impact;</a:t>
            </a:r>
          </a:p>
          <a:p>
            <a:pPr marL="457200" indent="-457200">
              <a:lnSpc>
                <a:spcPct val="100000"/>
              </a:lnSpc>
              <a:buFont typeface="+mj-lt"/>
              <a:buAutoNum type="arabicPeriod"/>
            </a:pPr>
            <a:r>
              <a:rPr lang="en-US" sz="2400" dirty="0" smtClean="0"/>
              <a:t>Being </a:t>
            </a:r>
            <a:r>
              <a:rPr lang="en-US" sz="2400" dirty="0"/>
              <a:t>rescued and cared for in an emergency;</a:t>
            </a:r>
          </a:p>
          <a:p>
            <a:pPr marL="457200" indent="-457200">
              <a:lnSpc>
                <a:spcPct val="100000"/>
              </a:lnSpc>
              <a:buFont typeface="+mj-lt"/>
              <a:buAutoNum type="arabicPeriod"/>
            </a:pPr>
            <a:r>
              <a:rPr lang="en-US" sz="2400" dirty="0" smtClean="0"/>
              <a:t>Maintaining </a:t>
            </a:r>
            <a:r>
              <a:rPr lang="en-US" sz="2400" dirty="0"/>
              <a:t>power and water supplies and </a:t>
            </a:r>
            <a:r>
              <a:rPr lang="en-US" sz="2400" dirty="0" smtClean="0"/>
              <a:t>protecting </a:t>
            </a:r>
            <a:r>
              <a:rPr lang="en-US" sz="2400" dirty="0"/>
              <a:t>essential services;</a:t>
            </a:r>
          </a:p>
          <a:p>
            <a:pPr marL="457200" indent="-457200">
              <a:lnSpc>
                <a:spcPct val="100000"/>
              </a:lnSpc>
              <a:buFont typeface="+mj-lt"/>
              <a:buAutoNum type="arabicPeriod"/>
            </a:pPr>
            <a:r>
              <a:rPr lang="en-US" sz="2400" dirty="0" smtClean="0"/>
              <a:t>Better </a:t>
            </a:r>
            <a:r>
              <a:rPr lang="en-US" sz="2400" dirty="0"/>
              <a:t>advice and helping people to protect their families and homes; and</a:t>
            </a:r>
          </a:p>
          <a:p>
            <a:pPr marL="457200" indent="-457200">
              <a:lnSpc>
                <a:spcPct val="100000"/>
              </a:lnSpc>
              <a:buFont typeface="+mj-lt"/>
              <a:buAutoNum type="arabicPeriod"/>
            </a:pPr>
            <a:r>
              <a:rPr lang="en-US" sz="2400" dirty="0" smtClean="0"/>
              <a:t>Staying </a:t>
            </a:r>
            <a:r>
              <a:rPr lang="en-US" sz="2400" dirty="0"/>
              <a:t>healthy and speeding up </a:t>
            </a:r>
            <a:r>
              <a:rPr lang="en-US" sz="2400" dirty="0" smtClean="0"/>
              <a:t>recovery</a:t>
            </a:r>
            <a:endParaRPr lang="en-US" sz="2400" dirty="0"/>
          </a:p>
        </p:txBody>
      </p:sp>
    </p:spTree>
    <p:extLst>
      <p:ext uri="{BB962C8B-B14F-4D97-AF65-F5344CB8AC3E}">
        <p14:creationId xmlns:p14="http://schemas.microsoft.com/office/powerpoint/2010/main" val="1189123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6624414" cy="647700"/>
          </a:xfrm>
        </p:spPr>
        <p:txBody>
          <a:bodyPr/>
          <a:lstStyle/>
          <a:p>
            <a:r>
              <a:rPr lang="en-GB" dirty="0" smtClean="0"/>
              <a:t>Pitt’s Recommendations on local flood structures</a:t>
            </a:r>
            <a:endParaRPr lang="en-GB" dirty="0"/>
          </a:p>
        </p:txBody>
      </p:sp>
      <p:sp>
        <p:nvSpPr>
          <p:cNvPr id="3" name="Content Placeholder 2"/>
          <p:cNvSpPr>
            <a:spLocks noGrp="1"/>
          </p:cNvSpPr>
          <p:nvPr>
            <p:ph idx="1"/>
          </p:nvPr>
        </p:nvSpPr>
        <p:spPr>
          <a:xfrm>
            <a:off x="0" y="1700808"/>
            <a:ext cx="9000492" cy="4525963"/>
          </a:xfrm>
        </p:spPr>
        <p:txBody>
          <a:bodyPr/>
          <a:lstStyle/>
          <a:p>
            <a:pPr algn="just"/>
            <a:r>
              <a:rPr lang="en-GB" dirty="0" smtClean="0"/>
              <a:t>Recommendation 14 - Local authorities should lead on the management of local flood risk, with the support of the relevant organisations. </a:t>
            </a:r>
          </a:p>
          <a:p>
            <a:pPr algn="just"/>
            <a:r>
              <a:rPr lang="en-GB" b="1" i="1" dirty="0" smtClean="0"/>
              <a:t>Creation of Lead Local Flood Authorities </a:t>
            </a:r>
            <a:r>
              <a:rPr lang="mr-IN" b="1" i="1" dirty="0" smtClean="0"/>
              <a:t>–</a:t>
            </a:r>
            <a:r>
              <a:rPr lang="en-GB" b="1" i="1" dirty="0" smtClean="0"/>
              <a:t> County and Unitary Authorities</a:t>
            </a:r>
          </a:p>
          <a:p>
            <a:pPr algn="just"/>
            <a:r>
              <a:rPr lang="en-GB" b="1" i="1" dirty="0" smtClean="0"/>
              <a:t>Creation of Regional Flood and Coastal Committees with devolved decision making authority over EA plans and spending </a:t>
            </a:r>
            <a:r>
              <a:rPr lang="mr-IN" b="1" i="1" dirty="0" smtClean="0"/>
              <a:t>–</a:t>
            </a:r>
            <a:r>
              <a:rPr lang="en-GB" b="1" i="1" dirty="0" smtClean="0"/>
              <a:t> with majority of members appointed by LLFA’s  </a:t>
            </a:r>
          </a:p>
          <a:p>
            <a:pPr algn="just"/>
            <a:endParaRPr lang="en-US" b="1" i="1" dirty="0"/>
          </a:p>
        </p:txBody>
      </p:sp>
    </p:spTree>
    <p:extLst>
      <p:ext uri="{BB962C8B-B14F-4D97-AF65-F5344CB8AC3E}">
        <p14:creationId xmlns:p14="http://schemas.microsoft.com/office/powerpoint/2010/main" val="1090373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332656"/>
            <a:ext cx="8496300" cy="647700"/>
          </a:xfrm>
        </p:spPr>
        <p:txBody>
          <a:bodyPr/>
          <a:lstStyle/>
          <a:p>
            <a:r>
              <a:rPr lang="en-US" dirty="0" smtClean="0"/>
              <a:t>The “Post Pitt” </a:t>
            </a:r>
            <a:r>
              <a:rPr lang="en-GB" dirty="0" smtClean="0"/>
              <a:t>Revolution</a:t>
            </a:r>
            <a:br>
              <a:rPr lang="en-GB" dirty="0" smtClean="0"/>
            </a:br>
            <a:r>
              <a:rPr lang="en-GB" dirty="0" smtClean="0"/>
              <a:t>Continues today</a:t>
            </a:r>
            <a:endParaRPr lang="en-GB" dirty="0"/>
          </a:p>
        </p:txBody>
      </p:sp>
      <p:pic>
        <p:nvPicPr>
          <p:cNvPr id="4" name="Content Placeholder 3"/>
          <p:cNvPicPr>
            <a:picLocks noGrp="1" noChangeAspect="1"/>
          </p:cNvPicPr>
          <p:nvPr>
            <p:ph idx="1"/>
          </p:nvPr>
        </p:nvPicPr>
        <p:blipFill>
          <a:blip r:embed="rId2"/>
          <a:stretch>
            <a:fillRect/>
          </a:stretch>
        </p:blipFill>
        <p:spPr>
          <a:xfrm>
            <a:off x="859302" y="1772816"/>
            <a:ext cx="7425395" cy="4392488"/>
          </a:xfrm>
          <a:prstGeom prst="rect">
            <a:avLst/>
          </a:prstGeom>
        </p:spPr>
      </p:pic>
    </p:spTree>
    <p:extLst>
      <p:ext uri="{BB962C8B-B14F-4D97-AF65-F5344CB8AC3E}">
        <p14:creationId xmlns:p14="http://schemas.microsoft.com/office/powerpoint/2010/main" val="138039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496300" cy="647700"/>
          </a:xfrm>
        </p:spPr>
        <p:txBody>
          <a:bodyPr/>
          <a:lstStyle/>
          <a:p>
            <a:r>
              <a:rPr lang="en-GB" dirty="0" smtClean="0"/>
              <a:t>Flood and </a:t>
            </a:r>
            <a:r>
              <a:rPr lang="en-GB" smtClean="0"/>
              <a:t>Coastal Structures</a:t>
            </a:r>
            <a:endParaRPr lang="en-GB"/>
          </a:p>
        </p:txBody>
      </p:sp>
      <p:pic>
        <p:nvPicPr>
          <p:cNvPr id="4" name="Content Placeholder 3"/>
          <p:cNvPicPr>
            <a:picLocks noGrp="1" noChangeAspect="1"/>
          </p:cNvPicPr>
          <p:nvPr>
            <p:ph idx="1"/>
          </p:nvPr>
        </p:nvPicPr>
        <p:blipFill>
          <a:blip r:embed="rId2"/>
          <a:stretch>
            <a:fillRect/>
          </a:stretch>
        </p:blipFill>
        <p:spPr>
          <a:xfrm>
            <a:off x="787686" y="1718299"/>
            <a:ext cx="8032464" cy="5139701"/>
          </a:xfrm>
          <a:prstGeom prst="rect">
            <a:avLst/>
          </a:prstGeom>
        </p:spPr>
      </p:pic>
    </p:spTree>
    <p:extLst>
      <p:ext uri="{BB962C8B-B14F-4D97-AF65-F5344CB8AC3E}">
        <p14:creationId xmlns:p14="http://schemas.microsoft.com/office/powerpoint/2010/main" val="198242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672"/>
            <a:ext cx="8496300" cy="647700"/>
          </a:xfrm>
        </p:spPr>
        <p:txBody>
          <a:bodyPr/>
          <a:lstStyle/>
          <a:p>
            <a:r>
              <a:rPr lang="en-GB" dirty="0" smtClean="0"/>
              <a:t>2017 Gov’t Response to</a:t>
            </a:r>
            <a:br>
              <a:rPr lang="en-GB" dirty="0" smtClean="0"/>
            </a:br>
            <a:r>
              <a:rPr lang="en-GB" dirty="0" smtClean="0"/>
              <a:t>EFRA Review</a:t>
            </a:r>
            <a:endParaRPr lang="en-GB" dirty="0"/>
          </a:p>
        </p:txBody>
      </p:sp>
      <p:sp>
        <p:nvSpPr>
          <p:cNvPr id="3" name="Content Placeholder 2"/>
          <p:cNvSpPr>
            <a:spLocks noGrp="1"/>
          </p:cNvSpPr>
          <p:nvPr>
            <p:ph idx="1"/>
          </p:nvPr>
        </p:nvSpPr>
        <p:spPr>
          <a:xfrm>
            <a:off x="107504" y="1700808"/>
            <a:ext cx="8928992" cy="4525963"/>
          </a:xfrm>
        </p:spPr>
        <p:txBody>
          <a:bodyPr/>
          <a:lstStyle/>
          <a:p>
            <a:pPr algn="just">
              <a:spcAft>
                <a:spcPts val="1800"/>
              </a:spcAft>
            </a:pPr>
            <a:r>
              <a:rPr lang="en-GB" sz="2800" dirty="0" smtClean="0"/>
              <a:t>We </a:t>
            </a:r>
            <a:r>
              <a:rPr lang="en-GB" sz="2800" dirty="0"/>
              <a:t>do not agree that there is a need for </a:t>
            </a:r>
            <a:r>
              <a:rPr lang="en-GB" sz="2800" dirty="0" smtClean="0"/>
              <a:t>substantial </a:t>
            </a:r>
            <a:r>
              <a:rPr lang="en-GB" sz="2800" dirty="0"/>
              <a:t>change to the existing national and local governance provisions for flood risk </a:t>
            </a:r>
            <a:r>
              <a:rPr lang="en-GB" sz="2800" dirty="0" smtClean="0"/>
              <a:t>management</a:t>
            </a:r>
          </a:p>
          <a:p>
            <a:pPr algn="just">
              <a:spcAft>
                <a:spcPts val="1800"/>
              </a:spcAft>
            </a:pPr>
            <a:r>
              <a:rPr lang="en-GB" sz="2800" dirty="0"/>
              <a:t>It is true that many different public and private bodies are involved in flood and coastal erosion risk management. This will always be the case as flooding has impacts for many aspects of daily life (property, business, health, transport, utilities, environment and more). </a:t>
            </a:r>
            <a:endParaRPr lang="en-GB" dirty="0" smtClean="0"/>
          </a:p>
          <a:p>
            <a:endParaRPr lang="en-GB" dirty="0"/>
          </a:p>
        </p:txBody>
      </p:sp>
    </p:spTree>
    <p:extLst>
      <p:ext uri="{BB962C8B-B14F-4D97-AF65-F5344CB8AC3E}">
        <p14:creationId xmlns:p14="http://schemas.microsoft.com/office/powerpoint/2010/main" val="42839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300" cy="647700"/>
          </a:xfrm>
        </p:spPr>
        <p:txBody>
          <a:bodyPr/>
          <a:lstStyle/>
          <a:p>
            <a:r>
              <a:rPr lang="en-GB"/>
              <a:t>2017 Gov’t Response to</a:t>
            </a:r>
            <a:br>
              <a:rPr lang="en-GB"/>
            </a:br>
            <a:r>
              <a:rPr lang="en-GB"/>
              <a:t>EFRA Review</a:t>
            </a:r>
          </a:p>
        </p:txBody>
      </p:sp>
      <p:sp>
        <p:nvSpPr>
          <p:cNvPr id="3" name="Content Placeholder 2"/>
          <p:cNvSpPr>
            <a:spLocks noGrp="1"/>
          </p:cNvSpPr>
          <p:nvPr>
            <p:ph idx="1"/>
          </p:nvPr>
        </p:nvSpPr>
        <p:spPr>
          <a:xfrm>
            <a:off x="143186" y="1628800"/>
            <a:ext cx="8856984" cy="4525963"/>
          </a:xfrm>
        </p:spPr>
        <p:txBody>
          <a:bodyPr/>
          <a:lstStyle/>
          <a:p>
            <a:pPr marL="0" indent="0" algn="ctr">
              <a:buNone/>
            </a:pPr>
            <a:r>
              <a:rPr lang="en-GB" sz="2800" dirty="0" smtClean="0"/>
              <a:t>Regional </a:t>
            </a:r>
            <a:r>
              <a:rPr lang="en-GB" sz="2800" dirty="0"/>
              <a:t>Flood and Coastal Committees (RFCCs) play an important role in ensuring that there are coherent plans for identifying, communicating and managing flood and coastal erosion risks across catchments and shorelines; and promoting efficient, locally targeted and risk-based investment of nationally and locally raised income. They are mandated to hold the Environment Agency and other Risk Management Authorities (RMAs) to account on behalf of the communities they represent.</a:t>
            </a:r>
          </a:p>
          <a:p>
            <a:pPr algn="ctr"/>
            <a:endParaRPr lang="en-GB" sz="2800" dirty="0"/>
          </a:p>
        </p:txBody>
      </p:sp>
    </p:spTree>
    <p:extLst>
      <p:ext uri="{BB962C8B-B14F-4D97-AF65-F5344CB8AC3E}">
        <p14:creationId xmlns:p14="http://schemas.microsoft.com/office/powerpoint/2010/main" val="80941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496944" cy="1362075"/>
          </a:xfrm>
        </p:spPr>
        <p:txBody>
          <a:bodyPr/>
          <a:lstStyle/>
          <a:p>
            <a:pPr algn="ctr"/>
            <a:r>
              <a:rPr lang="en-US" dirty="0" smtClean="0"/>
              <a:t>what </a:t>
            </a:r>
            <a:r>
              <a:rPr lang="en-US" dirty="0"/>
              <a:t>do </a:t>
            </a:r>
            <a:r>
              <a:rPr lang="en-US" dirty="0" smtClean="0"/>
              <a:t>RFCC’s do?</a:t>
            </a:r>
            <a:br>
              <a:rPr lang="en-US" dirty="0" smtClean="0"/>
            </a:br>
            <a:r>
              <a:rPr lang="en-US" dirty="0" smtClean="0"/>
              <a:t> </a:t>
            </a:r>
            <a:r>
              <a:rPr lang="en-US" dirty="0"/>
              <a:t/>
            </a:r>
            <a:br>
              <a:rPr lang="en-US" dirty="0"/>
            </a:br>
            <a:endParaRPr lang="en-GB" dirty="0"/>
          </a:p>
        </p:txBody>
      </p:sp>
    </p:spTree>
    <p:extLst>
      <p:ext uri="{BB962C8B-B14F-4D97-AF65-F5344CB8AC3E}">
        <p14:creationId xmlns:p14="http://schemas.microsoft.com/office/powerpoint/2010/main" val="105347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713"/>
            <a:ext cx="8496300" cy="647700"/>
          </a:xfrm>
        </p:spPr>
        <p:txBody>
          <a:bodyPr/>
          <a:lstStyle/>
          <a:p>
            <a:r>
              <a:rPr lang="en-GB" sz="2800" dirty="0" smtClean="0"/>
              <a:t>Roles and Responsibilities of RFCCs</a:t>
            </a:r>
            <a:endParaRPr lang="en-GB" sz="2800" dirty="0"/>
          </a:p>
        </p:txBody>
      </p:sp>
      <p:sp>
        <p:nvSpPr>
          <p:cNvPr id="7" name="Rectangle 6"/>
          <p:cNvSpPr/>
          <p:nvPr/>
        </p:nvSpPr>
        <p:spPr>
          <a:xfrm>
            <a:off x="323528" y="1700808"/>
            <a:ext cx="8646132" cy="5042406"/>
          </a:xfrm>
          <a:prstGeom prst="rect">
            <a:avLst/>
          </a:prstGeom>
        </p:spPr>
        <p:txBody>
          <a:bodyPr wrap="square">
            <a:spAutoFit/>
          </a:bodyPr>
          <a:lstStyle/>
          <a:p>
            <a:pPr marL="342900" indent="-342900" algn="just" eaLnBrk="0" hangingPunct="0">
              <a:lnSpc>
                <a:spcPts val="3500"/>
              </a:lnSpc>
              <a:spcBef>
                <a:spcPct val="20000"/>
              </a:spcBef>
              <a:buBlip>
                <a:blip r:embed="rId2"/>
              </a:buBlip>
            </a:pPr>
            <a:r>
              <a:rPr lang="en-GB" sz="3000" dirty="0" smtClean="0">
                <a:latin typeface="+mn-lt"/>
                <a:cs typeface="+mn-cs"/>
              </a:rPr>
              <a:t>Local “Flood </a:t>
            </a:r>
            <a:r>
              <a:rPr lang="en-GB" sz="3000" dirty="0">
                <a:latin typeface="+mn-lt"/>
                <a:cs typeface="+mn-cs"/>
              </a:rPr>
              <a:t>Committees” nothing new, Role of RFCC’s </a:t>
            </a:r>
            <a:r>
              <a:rPr lang="en-GB" sz="3000" b="1" i="1" dirty="0" smtClean="0">
                <a:latin typeface="+mn-lt"/>
                <a:cs typeface="+mn-cs"/>
              </a:rPr>
              <a:t>similar</a:t>
            </a:r>
            <a:r>
              <a:rPr lang="en-GB" sz="3000" dirty="0" smtClean="0">
                <a:latin typeface="+mn-lt"/>
                <a:cs typeface="+mn-cs"/>
              </a:rPr>
              <a:t> </a:t>
            </a:r>
            <a:r>
              <a:rPr lang="en-GB" sz="3000" dirty="0">
                <a:latin typeface="+mn-lt"/>
                <a:cs typeface="+mn-cs"/>
              </a:rPr>
              <a:t>to previous Committees</a:t>
            </a:r>
          </a:p>
          <a:p>
            <a:pPr marL="342900" indent="-342900" algn="just" eaLnBrk="0" hangingPunct="0">
              <a:lnSpc>
                <a:spcPts val="3500"/>
              </a:lnSpc>
              <a:spcBef>
                <a:spcPct val="20000"/>
              </a:spcBef>
              <a:buBlip>
                <a:blip r:embed="rId2"/>
              </a:buBlip>
            </a:pPr>
            <a:endParaRPr lang="en-GB" sz="3000" dirty="0" smtClean="0">
              <a:latin typeface="+mn-lt"/>
              <a:cs typeface="+mn-cs"/>
            </a:endParaRPr>
          </a:p>
          <a:p>
            <a:pPr marL="342900" indent="-342900" algn="just" eaLnBrk="0" hangingPunct="0">
              <a:lnSpc>
                <a:spcPts val="3500"/>
              </a:lnSpc>
              <a:spcBef>
                <a:spcPct val="20000"/>
              </a:spcBef>
              <a:buBlip>
                <a:blip r:embed="rId2"/>
              </a:buBlip>
            </a:pPr>
            <a:r>
              <a:rPr lang="en-GB" sz="3000" dirty="0" smtClean="0">
                <a:latin typeface="+mn-lt"/>
                <a:cs typeface="+mn-cs"/>
              </a:rPr>
              <a:t>However</a:t>
            </a:r>
            <a:r>
              <a:rPr lang="en-GB" sz="3000" dirty="0">
                <a:latin typeface="+mn-lt"/>
                <a:cs typeface="+mn-cs"/>
              </a:rPr>
              <a:t>, </a:t>
            </a:r>
            <a:r>
              <a:rPr lang="en-GB" sz="3000" dirty="0" smtClean="0">
                <a:latin typeface="+mn-lt"/>
                <a:cs typeface="+mn-cs"/>
              </a:rPr>
              <a:t>when created, RFCC’s were given a </a:t>
            </a:r>
            <a:r>
              <a:rPr lang="en-GB" sz="3000" dirty="0">
                <a:latin typeface="+mn-lt"/>
                <a:cs typeface="+mn-cs"/>
              </a:rPr>
              <a:t>number of new statutory duties </a:t>
            </a:r>
            <a:r>
              <a:rPr lang="en-GB" sz="3000" dirty="0" smtClean="0">
                <a:latin typeface="+mn-lt"/>
                <a:cs typeface="+mn-cs"/>
              </a:rPr>
              <a:t>and devolved decision making responsibilities</a:t>
            </a:r>
          </a:p>
          <a:p>
            <a:pPr marL="342900" indent="-342900" algn="just" eaLnBrk="0" hangingPunct="0">
              <a:lnSpc>
                <a:spcPts val="3500"/>
              </a:lnSpc>
              <a:spcBef>
                <a:spcPct val="20000"/>
              </a:spcBef>
              <a:buBlip>
                <a:blip r:embed="rId2"/>
              </a:buBlip>
            </a:pPr>
            <a:endParaRPr lang="en-GB" sz="3000" dirty="0" smtClean="0">
              <a:latin typeface="+mn-lt"/>
              <a:cs typeface="+mn-cs"/>
            </a:endParaRPr>
          </a:p>
          <a:p>
            <a:pPr marL="342900" indent="-342900" algn="just" eaLnBrk="0" hangingPunct="0">
              <a:lnSpc>
                <a:spcPts val="3500"/>
              </a:lnSpc>
              <a:spcBef>
                <a:spcPct val="20000"/>
              </a:spcBef>
              <a:buBlip>
                <a:blip r:embed="rId2"/>
              </a:buBlip>
            </a:pPr>
            <a:r>
              <a:rPr lang="en-GB" sz="3000" dirty="0" smtClean="0">
                <a:latin typeface="+mn-lt"/>
                <a:cs typeface="+mn-cs"/>
              </a:rPr>
              <a:t>So, RFCC’s look familiar but have a very different role to previous / historic committees. </a:t>
            </a:r>
          </a:p>
          <a:p>
            <a:pPr algn="just" eaLnBrk="0" hangingPunct="0">
              <a:lnSpc>
                <a:spcPts val="3500"/>
              </a:lnSpc>
              <a:spcBef>
                <a:spcPct val="20000"/>
              </a:spcBef>
            </a:pPr>
            <a:endParaRPr lang="en-GB" sz="3000" dirty="0" smtClean="0">
              <a:latin typeface="+mn-lt"/>
              <a:cs typeface="+mn-cs"/>
            </a:endParaRPr>
          </a:p>
        </p:txBody>
      </p:sp>
    </p:spTree>
    <p:extLst>
      <p:ext uri="{BB962C8B-B14F-4D97-AF65-F5344CB8AC3E}">
        <p14:creationId xmlns:p14="http://schemas.microsoft.com/office/powerpoint/2010/main" val="1396071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RFCC Purpose</a:t>
            </a:r>
            <a:endParaRPr lang="en-GB" dirty="0"/>
          </a:p>
        </p:txBody>
      </p:sp>
      <p:sp>
        <p:nvSpPr>
          <p:cNvPr id="3" name="Content Placeholder 2"/>
          <p:cNvSpPr>
            <a:spLocks noGrp="1"/>
          </p:cNvSpPr>
          <p:nvPr>
            <p:ph idx="1"/>
          </p:nvPr>
        </p:nvSpPr>
        <p:spPr>
          <a:xfrm>
            <a:off x="179512" y="1600200"/>
            <a:ext cx="8784976" cy="4525963"/>
          </a:xfrm>
        </p:spPr>
        <p:txBody>
          <a:bodyPr/>
          <a:lstStyle/>
          <a:p>
            <a:pPr marL="457200" indent="-457200" algn="just">
              <a:buFont typeface="+mj-lt"/>
              <a:buAutoNum type="arabicPeriod"/>
            </a:pPr>
            <a:r>
              <a:rPr lang="en-GB" sz="2400" dirty="0" smtClean="0"/>
              <a:t>To </a:t>
            </a:r>
            <a:r>
              <a:rPr lang="en-GB" sz="2400" b="1" dirty="0" smtClean="0"/>
              <a:t>ensure</a:t>
            </a:r>
            <a:r>
              <a:rPr lang="en-GB" sz="2400" dirty="0" smtClean="0"/>
              <a:t> there are </a:t>
            </a:r>
            <a:r>
              <a:rPr lang="en-GB" sz="2400" b="1" dirty="0" smtClean="0"/>
              <a:t>coherent plans </a:t>
            </a:r>
            <a:r>
              <a:rPr lang="en-GB" sz="2400" dirty="0" smtClean="0"/>
              <a:t>for identifying, communicating and managing flood and coastal erosion risks across catchments and shorelines; </a:t>
            </a:r>
          </a:p>
          <a:p>
            <a:pPr marL="457200" indent="-457200" algn="just">
              <a:buFont typeface="+mj-lt"/>
              <a:buAutoNum type="arabicPeriod"/>
            </a:pPr>
            <a:r>
              <a:rPr lang="en-GB" sz="2400" dirty="0" smtClean="0"/>
              <a:t>To </a:t>
            </a:r>
            <a:r>
              <a:rPr lang="en-GB" sz="2400" b="1" dirty="0" smtClean="0"/>
              <a:t>promote efficient, targeted and risk-based investment </a:t>
            </a:r>
            <a:r>
              <a:rPr lang="en-GB" sz="2400" dirty="0" smtClean="0"/>
              <a:t>in flood and coastal erosion risk management that optimises value for money and benefits for local communities; </a:t>
            </a:r>
          </a:p>
          <a:p>
            <a:pPr marL="457200" indent="-457200" algn="just">
              <a:buFont typeface="+mj-lt"/>
              <a:buAutoNum type="arabicPeriod"/>
            </a:pPr>
            <a:r>
              <a:rPr lang="en-GB" sz="2400" dirty="0" smtClean="0"/>
              <a:t>To </a:t>
            </a:r>
            <a:r>
              <a:rPr lang="en-GB" sz="2400" b="1" dirty="0" smtClean="0"/>
              <a:t>provide a link </a:t>
            </a:r>
            <a:r>
              <a:rPr lang="en-GB" sz="2400" dirty="0" smtClean="0"/>
              <a:t>between the Environment Agency, LLFAs, other risk management authorities, and other relevant bodies to engender mutual understanding</a:t>
            </a:r>
            <a:endParaRPr lang="en-GB" sz="2400" dirty="0"/>
          </a:p>
        </p:txBody>
      </p:sp>
    </p:spTree>
    <p:extLst>
      <p:ext uri="{BB962C8B-B14F-4D97-AF65-F5344CB8AC3E}">
        <p14:creationId xmlns:p14="http://schemas.microsoft.com/office/powerpoint/2010/main" val="163677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28800"/>
            <a:ext cx="8784976" cy="4802340"/>
          </a:xfrm>
          <a:prstGeom prst="rect">
            <a:avLst/>
          </a:prstGeom>
        </p:spPr>
        <p:txBody>
          <a:bodyPr wrap="square">
            <a:spAutoFit/>
          </a:bodyPr>
          <a:lstStyle/>
          <a:p>
            <a:pPr algn="just" eaLnBrk="0" hangingPunct="0">
              <a:lnSpc>
                <a:spcPts val="3500"/>
              </a:lnSpc>
              <a:spcBef>
                <a:spcPct val="20000"/>
              </a:spcBef>
            </a:pPr>
            <a:r>
              <a:rPr lang="en-GB" sz="2400" dirty="0" smtClean="0">
                <a:latin typeface="+mn-lt"/>
                <a:cs typeface="+mn-cs"/>
              </a:rPr>
              <a:t>Section </a:t>
            </a:r>
            <a:r>
              <a:rPr lang="en-GB" sz="2400" dirty="0">
                <a:latin typeface="+mn-lt"/>
                <a:cs typeface="+mn-cs"/>
              </a:rPr>
              <a:t>23 of the Flood and Water Management Act 2010 </a:t>
            </a:r>
            <a:r>
              <a:rPr lang="en-GB" sz="2400" b="1" dirty="0" smtClean="0">
                <a:latin typeface="+mn-lt"/>
                <a:cs typeface="+mn-cs"/>
              </a:rPr>
              <a:t>requires the </a:t>
            </a:r>
            <a:r>
              <a:rPr lang="en-GB" sz="2400" b="1" dirty="0">
                <a:latin typeface="+mn-lt"/>
                <a:cs typeface="+mn-cs"/>
              </a:rPr>
              <a:t>Environment Agency </a:t>
            </a:r>
            <a:r>
              <a:rPr lang="en-GB" sz="2400" b="1" dirty="0" smtClean="0">
                <a:latin typeface="+mn-lt"/>
                <a:cs typeface="+mn-cs"/>
              </a:rPr>
              <a:t>to</a:t>
            </a:r>
            <a:r>
              <a:rPr lang="en-GB" sz="2400" dirty="0">
                <a:latin typeface="+mn-lt"/>
                <a:cs typeface="+mn-cs"/>
              </a:rPr>
              <a:t>: </a:t>
            </a:r>
            <a:endParaRPr lang="en-GB" sz="2400" dirty="0" smtClean="0">
              <a:latin typeface="+mn-lt"/>
              <a:cs typeface="+mn-cs"/>
            </a:endParaRPr>
          </a:p>
          <a:p>
            <a:pPr marL="342900" indent="-342900" algn="just" eaLnBrk="0" hangingPunct="0">
              <a:lnSpc>
                <a:spcPts val="3500"/>
              </a:lnSpc>
              <a:spcBef>
                <a:spcPct val="20000"/>
              </a:spcBef>
              <a:buBlip>
                <a:blip r:embed="rId2"/>
              </a:buBlip>
            </a:pPr>
            <a:r>
              <a:rPr lang="en-GB" sz="2400" b="1" dirty="0" smtClean="0">
                <a:latin typeface="+mn-lt"/>
                <a:cs typeface="+mn-cs"/>
              </a:rPr>
              <a:t>Consult</a:t>
            </a:r>
            <a:r>
              <a:rPr lang="en-GB" sz="2400" dirty="0" smtClean="0">
                <a:latin typeface="+mn-lt"/>
                <a:cs typeface="+mn-cs"/>
              </a:rPr>
              <a:t> </a:t>
            </a:r>
            <a:r>
              <a:rPr lang="en-GB" sz="2400" dirty="0">
                <a:latin typeface="+mn-lt"/>
                <a:cs typeface="+mn-cs"/>
              </a:rPr>
              <a:t>with each RFCC about the way it proposes to </a:t>
            </a:r>
            <a:r>
              <a:rPr lang="en-GB" sz="2400" b="1" dirty="0">
                <a:latin typeface="+mn-lt"/>
                <a:cs typeface="+mn-cs"/>
              </a:rPr>
              <a:t>carry </a:t>
            </a:r>
            <a:r>
              <a:rPr lang="en-GB" sz="2400" b="1" dirty="0" smtClean="0">
                <a:latin typeface="+mn-lt"/>
                <a:cs typeface="+mn-cs"/>
              </a:rPr>
              <a:t>out</a:t>
            </a:r>
            <a:r>
              <a:rPr lang="en-GB" sz="2400" dirty="0" smtClean="0">
                <a:latin typeface="+mn-lt"/>
                <a:cs typeface="+mn-cs"/>
              </a:rPr>
              <a:t> </a:t>
            </a:r>
            <a:r>
              <a:rPr lang="en-GB" sz="2400" dirty="0">
                <a:latin typeface="+mn-lt"/>
                <a:cs typeface="+mn-cs"/>
              </a:rPr>
              <a:t>its flood and coastal erosion risk management </a:t>
            </a:r>
            <a:r>
              <a:rPr lang="en-GB" sz="2400" b="1" dirty="0">
                <a:latin typeface="+mn-lt"/>
                <a:cs typeface="+mn-cs"/>
              </a:rPr>
              <a:t>functions</a:t>
            </a:r>
            <a:r>
              <a:rPr lang="en-GB" sz="2400" dirty="0">
                <a:latin typeface="+mn-lt"/>
                <a:cs typeface="+mn-cs"/>
              </a:rPr>
              <a:t> in </a:t>
            </a:r>
            <a:r>
              <a:rPr lang="en-GB" sz="2400" dirty="0" smtClean="0">
                <a:latin typeface="+mn-lt"/>
                <a:cs typeface="+mn-cs"/>
              </a:rPr>
              <a:t>the </a:t>
            </a:r>
            <a:r>
              <a:rPr lang="en-GB" sz="2400" dirty="0">
                <a:latin typeface="+mn-lt"/>
                <a:cs typeface="+mn-cs"/>
              </a:rPr>
              <a:t>Committee’s region (s23(1)(a</a:t>
            </a:r>
            <a:r>
              <a:rPr lang="en-GB" sz="2400" dirty="0" smtClean="0">
                <a:latin typeface="+mn-lt"/>
                <a:cs typeface="+mn-cs"/>
              </a:rPr>
              <a:t>)).</a:t>
            </a:r>
          </a:p>
          <a:p>
            <a:pPr marL="342900" indent="-342900" algn="just" eaLnBrk="0" hangingPunct="0">
              <a:lnSpc>
                <a:spcPts val="3500"/>
              </a:lnSpc>
              <a:spcBef>
                <a:spcPct val="20000"/>
              </a:spcBef>
              <a:buBlip>
                <a:blip r:embed="rId2"/>
              </a:buBlip>
            </a:pPr>
            <a:r>
              <a:rPr lang="en-GB" sz="2400" b="1" dirty="0"/>
              <a:t>Take into account representations </a:t>
            </a:r>
            <a:r>
              <a:rPr lang="en-GB" sz="2400" dirty="0"/>
              <a:t>made by the Committee about the exercise of its flood and coastal erosion risk management functions in the Committee’s region (s23(1)(b))</a:t>
            </a:r>
          </a:p>
          <a:p>
            <a:pPr marL="342900" indent="-342900" algn="just" eaLnBrk="0" hangingPunct="0">
              <a:lnSpc>
                <a:spcPts val="3500"/>
              </a:lnSpc>
              <a:spcBef>
                <a:spcPct val="20000"/>
              </a:spcBef>
              <a:buBlip>
                <a:blip r:embed="rId2"/>
              </a:buBlip>
            </a:pPr>
            <a:r>
              <a:rPr lang="en-GB" sz="2400" dirty="0" smtClean="0">
                <a:latin typeface="+mn-lt"/>
                <a:cs typeface="+mn-cs"/>
              </a:rPr>
              <a:t> </a:t>
            </a:r>
          </a:p>
        </p:txBody>
      </p:sp>
      <p:sp>
        <p:nvSpPr>
          <p:cNvPr id="3" name="Rectangle 2"/>
          <p:cNvSpPr/>
          <p:nvPr/>
        </p:nvSpPr>
        <p:spPr>
          <a:xfrm>
            <a:off x="395536" y="692696"/>
            <a:ext cx="6192688" cy="541174"/>
          </a:xfrm>
          <a:prstGeom prst="rect">
            <a:avLst/>
          </a:prstGeom>
        </p:spPr>
        <p:txBody>
          <a:bodyPr wrap="square">
            <a:spAutoFit/>
          </a:bodyPr>
          <a:lstStyle/>
          <a:p>
            <a:pPr lvl="0" eaLnBrk="0" hangingPunct="0">
              <a:lnSpc>
                <a:spcPts val="3500"/>
              </a:lnSpc>
              <a:spcBef>
                <a:spcPct val="20000"/>
              </a:spcBef>
            </a:pPr>
            <a:r>
              <a:rPr lang="en-GB" sz="3600" b="1" dirty="0" smtClean="0">
                <a:solidFill>
                  <a:srgbClr val="0069AA"/>
                </a:solidFill>
                <a:latin typeface="Arial"/>
                <a:cs typeface="Arial"/>
              </a:rPr>
              <a:t>RFCC Statutory Functions</a:t>
            </a:r>
            <a:endParaRPr lang="en-GB" sz="3600" b="1" dirty="0">
              <a:solidFill>
                <a:srgbClr val="0069AA"/>
              </a:solidFill>
              <a:latin typeface="Arial"/>
              <a:cs typeface="Arial"/>
            </a:endParaRPr>
          </a:p>
        </p:txBody>
      </p:sp>
    </p:spTree>
    <p:extLst>
      <p:ext uri="{BB962C8B-B14F-4D97-AF65-F5344CB8AC3E}">
        <p14:creationId xmlns:p14="http://schemas.microsoft.com/office/powerpoint/2010/main" val="209407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712968" cy="4093428"/>
          </a:xfrm>
          <a:prstGeom prst="rect">
            <a:avLst/>
          </a:prstGeom>
          <a:noFill/>
        </p:spPr>
        <p:txBody>
          <a:bodyPr wrap="square" rtlCol="0">
            <a:spAutoFit/>
          </a:bodyPr>
          <a:lstStyle/>
          <a:p>
            <a:endParaRPr lang="en-US" sz="3600" dirty="0"/>
          </a:p>
          <a:p>
            <a:pPr algn="ctr"/>
            <a:r>
              <a:rPr lang="en-US" sz="4000" b="1" dirty="0" smtClean="0"/>
              <a:t>Regional Flood and Coastal Committees</a:t>
            </a:r>
          </a:p>
          <a:p>
            <a:pPr algn="ctr"/>
            <a:endParaRPr lang="en-US" sz="4000" b="1" dirty="0" smtClean="0"/>
          </a:p>
          <a:p>
            <a:endParaRPr lang="en-US" sz="3600" b="1" dirty="0"/>
          </a:p>
          <a:p>
            <a:r>
              <a:rPr lang="en-GB" sz="2400" b="1" dirty="0" smtClean="0"/>
              <a:t>Paul Hayden</a:t>
            </a:r>
          </a:p>
          <a:p>
            <a:r>
              <a:rPr lang="en-GB" sz="2000" dirty="0"/>
              <a:t>Chair Anglia (Eastern) Regional Flood &amp; Coastal Committee</a:t>
            </a:r>
          </a:p>
          <a:p>
            <a:endParaRPr lang="en-GB" sz="2400" b="1" dirty="0" smtClean="0"/>
          </a:p>
        </p:txBody>
      </p:sp>
    </p:spTree>
    <p:extLst>
      <p:ext uri="{BB962C8B-B14F-4D97-AF65-F5344CB8AC3E}">
        <p14:creationId xmlns:p14="http://schemas.microsoft.com/office/powerpoint/2010/main" val="292214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837084"/>
            <a:ext cx="8496300" cy="647700"/>
          </a:xfrm>
        </p:spPr>
        <p:txBody>
          <a:bodyPr/>
          <a:lstStyle/>
          <a:p>
            <a:pPr lvl="0"/>
            <a:r>
              <a:rPr lang="en-GB" dirty="0" smtClean="0">
                <a:solidFill>
                  <a:srgbClr val="0069AA"/>
                </a:solidFill>
              </a:rPr>
              <a:t>RFCC Statutory Functions</a:t>
            </a:r>
            <a:br>
              <a:rPr lang="en-GB" dirty="0" smtClean="0">
                <a:solidFill>
                  <a:srgbClr val="0069AA"/>
                </a:solidFill>
              </a:rPr>
            </a:br>
            <a:endParaRPr lang="en-GB" dirty="0"/>
          </a:p>
        </p:txBody>
      </p:sp>
      <p:sp>
        <p:nvSpPr>
          <p:cNvPr id="3" name="Content Placeholder 2"/>
          <p:cNvSpPr>
            <a:spLocks noGrp="1"/>
          </p:cNvSpPr>
          <p:nvPr>
            <p:ph idx="1"/>
          </p:nvPr>
        </p:nvSpPr>
        <p:spPr>
          <a:xfrm>
            <a:off x="143508" y="1772816"/>
            <a:ext cx="8856984" cy="4525963"/>
          </a:xfrm>
        </p:spPr>
        <p:txBody>
          <a:bodyPr/>
          <a:lstStyle/>
          <a:p>
            <a:pPr marL="0" indent="0" algn="just">
              <a:buNone/>
            </a:pPr>
            <a:r>
              <a:rPr lang="en-GB" sz="2800" b="1" dirty="0" smtClean="0"/>
              <a:t>EA must obtain the consent </a:t>
            </a:r>
            <a:r>
              <a:rPr lang="en-GB" sz="2800" dirty="0" smtClean="0"/>
              <a:t>of the RFCC: </a:t>
            </a:r>
          </a:p>
          <a:p>
            <a:pPr algn="just"/>
            <a:r>
              <a:rPr lang="en-GB" sz="2800" dirty="0" smtClean="0"/>
              <a:t>Before it can implement its </a:t>
            </a:r>
            <a:r>
              <a:rPr lang="en-GB" sz="2800" b="1" dirty="0" smtClean="0"/>
              <a:t>regional programme</a:t>
            </a:r>
            <a:r>
              <a:rPr lang="en-GB" sz="2800" dirty="0" smtClean="0"/>
              <a:t> for the Committee’s region (s23(2)). </a:t>
            </a:r>
          </a:p>
          <a:p>
            <a:pPr algn="just"/>
            <a:r>
              <a:rPr lang="en-GB" sz="2800" dirty="0" smtClean="0"/>
              <a:t>Before it can </a:t>
            </a:r>
            <a:r>
              <a:rPr lang="en-GB" sz="2800" b="1" dirty="0" smtClean="0"/>
              <a:t>issue a levy </a:t>
            </a:r>
            <a:r>
              <a:rPr lang="en-GB" sz="2800" dirty="0" smtClean="0"/>
              <a:t>under Section 17 of the Act (s23(3))</a:t>
            </a:r>
          </a:p>
          <a:p>
            <a:pPr algn="just"/>
            <a:r>
              <a:rPr lang="en-GB" sz="2800" dirty="0" smtClean="0"/>
              <a:t>To the </a:t>
            </a:r>
            <a:r>
              <a:rPr lang="en-GB" sz="2800" b="1" dirty="0" smtClean="0"/>
              <a:t>spending of revenue under Section 118 </a:t>
            </a:r>
            <a:r>
              <a:rPr lang="en-GB" sz="2800" dirty="0" smtClean="0"/>
              <a:t>of the Water Resources Act in the region where the revenue is raised (s23(4)).</a:t>
            </a:r>
          </a:p>
        </p:txBody>
      </p:sp>
    </p:spTree>
    <p:extLst>
      <p:ext uri="{BB962C8B-B14F-4D97-AF65-F5344CB8AC3E}">
        <p14:creationId xmlns:p14="http://schemas.microsoft.com/office/powerpoint/2010/main" val="2047611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Considerations </a:t>
            </a:r>
            <a:br>
              <a:rPr lang="en-GB" dirty="0" smtClean="0"/>
            </a:br>
            <a:r>
              <a:rPr lang="en-GB" dirty="0" smtClean="0"/>
              <a:t>for RFCC </a:t>
            </a:r>
            <a:endParaRPr lang="en-GB" dirty="0"/>
          </a:p>
        </p:txBody>
      </p:sp>
      <p:sp>
        <p:nvSpPr>
          <p:cNvPr id="3" name="Content Placeholder 2"/>
          <p:cNvSpPr>
            <a:spLocks noGrp="1"/>
          </p:cNvSpPr>
          <p:nvPr>
            <p:ph idx="1"/>
          </p:nvPr>
        </p:nvSpPr>
        <p:spPr>
          <a:xfrm>
            <a:off x="107504" y="1927373"/>
            <a:ext cx="8928992" cy="4525963"/>
          </a:xfrm>
        </p:spPr>
        <p:txBody>
          <a:bodyPr/>
          <a:lstStyle/>
          <a:p>
            <a:pPr algn="just"/>
            <a:r>
              <a:rPr lang="en-GB" sz="2800" b="1" dirty="0" smtClean="0"/>
              <a:t>Support the delivery of</a:t>
            </a:r>
            <a:r>
              <a:rPr lang="en-GB" sz="2800" dirty="0" smtClean="0"/>
              <a:t> Government flood and coastal erosion risk management </a:t>
            </a:r>
            <a:r>
              <a:rPr lang="en-GB" sz="2800" b="1" dirty="0" smtClean="0"/>
              <a:t>policy</a:t>
            </a:r>
            <a:r>
              <a:rPr lang="en-GB" sz="2800" dirty="0" smtClean="0"/>
              <a:t> and strategy, taking into account Defra and Agency guidance;</a:t>
            </a:r>
          </a:p>
          <a:p>
            <a:pPr algn="just"/>
            <a:r>
              <a:rPr lang="en-GB" sz="2800" dirty="0" smtClean="0"/>
              <a:t> </a:t>
            </a:r>
            <a:r>
              <a:rPr lang="en-GB" sz="2800" b="1" dirty="0" smtClean="0"/>
              <a:t>Support the Agency </a:t>
            </a:r>
            <a:r>
              <a:rPr lang="en-GB" sz="2800" dirty="0" smtClean="0"/>
              <a:t>in its strategic overview role by providing a link between national and local flood and coastal erosion risk management and in assisting LLFAs in the development of their Local Flood Risk Management Strategies;</a:t>
            </a:r>
            <a:endParaRPr lang="en-GB" sz="2800" dirty="0"/>
          </a:p>
        </p:txBody>
      </p:sp>
    </p:spTree>
    <p:extLst>
      <p:ext uri="{BB962C8B-B14F-4D97-AF65-F5344CB8AC3E}">
        <p14:creationId xmlns:p14="http://schemas.microsoft.com/office/powerpoint/2010/main" val="78295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Considerations</a:t>
            </a:r>
            <a:br>
              <a:rPr lang="en-GB" dirty="0" smtClean="0"/>
            </a:br>
            <a:r>
              <a:rPr lang="en-GB" dirty="0" smtClean="0"/>
              <a:t>For RFCC </a:t>
            </a:r>
            <a:endParaRPr lang="en-GB" dirty="0"/>
          </a:p>
        </p:txBody>
      </p:sp>
      <p:sp>
        <p:nvSpPr>
          <p:cNvPr id="3" name="Content Placeholder 2"/>
          <p:cNvSpPr>
            <a:spLocks noGrp="1"/>
          </p:cNvSpPr>
          <p:nvPr>
            <p:ph idx="1"/>
          </p:nvPr>
        </p:nvSpPr>
        <p:spPr>
          <a:xfrm>
            <a:off x="251520" y="1783357"/>
            <a:ext cx="8712968" cy="4525963"/>
          </a:xfrm>
        </p:spPr>
        <p:txBody>
          <a:bodyPr/>
          <a:lstStyle/>
          <a:p>
            <a:pPr algn="just">
              <a:spcAft>
                <a:spcPts val="2400"/>
              </a:spcAft>
            </a:pPr>
            <a:r>
              <a:rPr lang="en-GB" b="1" dirty="0" smtClean="0"/>
              <a:t>Review</a:t>
            </a:r>
            <a:r>
              <a:rPr lang="en-GB" dirty="0" smtClean="0"/>
              <a:t> LLFA outputs and other current requirements imposed on LLFAs by legislation and guidance; </a:t>
            </a:r>
          </a:p>
          <a:p>
            <a:pPr algn="just">
              <a:spcAft>
                <a:spcPts val="2400"/>
              </a:spcAft>
            </a:pPr>
            <a:r>
              <a:rPr lang="en-GB" b="1" dirty="0" smtClean="0"/>
              <a:t>Review and endorse </a:t>
            </a:r>
            <a:r>
              <a:rPr lang="en-GB" dirty="0" smtClean="0"/>
              <a:t>Catchment Flood Management Plans and Shoreline Management Plans; </a:t>
            </a:r>
          </a:p>
          <a:p>
            <a:pPr algn="just">
              <a:spcAft>
                <a:spcPts val="2400"/>
              </a:spcAft>
            </a:pPr>
            <a:r>
              <a:rPr lang="en-GB" b="1" dirty="0" smtClean="0"/>
              <a:t>Review and endorse</a:t>
            </a:r>
            <a:r>
              <a:rPr lang="en-GB" dirty="0" smtClean="0"/>
              <a:t> medium and long term business plans for its region.</a:t>
            </a:r>
            <a:endParaRPr lang="en-GB" dirty="0"/>
          </a:p>
        </p:txBody>
      </p:sp>
    </p:spTree>
    <p:extLst>
      <p:ext uri="{BB962C8B-B14F-4D97-AF65-F5344CB8AC3E}">
        <p14:creationId xmlns:p14="http://schemas.microsoft.com/office/powerpoint/2010/main" val="1464194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688"/>
            <a:ext cx="8496300" cy="647700"/>
          </a:xfrm>
        </p:spPr>
        <p:txBody>
          <a:bodyPr/>
          <a:lstStyle/>
          <a:p>
            <a:pPr lvl="0"/>
            <a:r>
              <a:rPr lang="en-GB" dirty="0" smtClean="0">
                <a:solidFill>
                  <a:srgbClr val="0069AA"/>
                </a:solidFill>
              </a:rPr>
              <a:t/>
            </a:r>
            <a:br>
              <a:rPr lang="en-GB" dirty="0" smtClean="0">
                <a:solidFill>
                  <a:srgbClr val="0069AA"/>
                </a:solidFill>
              </a:rPr>
            </a:br>
            <a:r>
              <a:rPr lang="en-GB" dirty="0" smtClean="0">
                <a:solidFill>
                  <a:srgbClr val="0069AA"/>
                </a:solidFill>
              </a:rPr>
              <a:t>RFCC Constitution</a:t>
            </a:r>
            <a:br>
              <a:rPr lang="en-GB" dirty="0" smtClean="0">
                <a:solidFill>
                  <a:srgbClr val="0069AA"/>
                </a:solidFill>
              </a:rPr>
            </a:br>
            <a:endParaRPr lang="en-GB" dirty="0"/>
          </a:p>
        </p:txBody>
      </p:sp>
      <p:pic>
        <p:nvPicPr>
          <p:cNvPr id="4" name="Picture 2"/>
          <p:cNvPicPr>
            <a:picLocks noGrp="1" noChangeAspect="1" noChangeArrowheads="1"/>
          </p:cNvPicPr>
          <p:nvPr>
            <p:ph idx="1"/>
          </p:nvPr>
        </p:nvPicPr>
        <p:blipFill>
          <a:blip r:embed="rId2" cstate="print"/>
          <a:srcRect/>
          <a:stretch>
            <a:fillRect/>
          </a:stretch>
        </p:blipFill>
        <p:spPr bwMode="auto">
          <a:xfrm rot="777381">
            <a:off x="3117284" y="1667638"/>
            <a:ext cx="3374947" cy="4749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1716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336382" cy="647700"/>
          </a:xfrm>
        </p:spPr>
        <p:txBody>
          <a:bodyPr>
            <a:normAutofit fontScale="90000"/>
          </a:bodyPr>
          <a:lstStyle/>
          <a:p>
            <a:pPr algn="just"/>
            <a:r>
              <a:rPr lang="en-GB" sz="2800" dirty="0" err="1"/>
              <a:t>Reg</a:t>
            </a:r>
            <a:r>
              <a:rPr lang="en-GB" sz="2800" dirty="0"/>
              <a:t> 6.—(1) The composition of a Regional Flood and Coastal Committee </a:t>
            </a:r>
            <a:r>
              <a:rPr lang="en-GB" sz="2800" b="1" dirty="0" smtClean="0"/>
              <a:t/>
            </a:r>
            <a:br>
              <a:rPr lang="en-GB" sz="2800" b="1" dirty="0" smtClean="0"/>
            </a:br>
            <a:endParaRPr lang="en-GB" sz="2800" dirty="0"/>
          </a:p>
        </p:txBody>
      </p:sp>
      <p:sp>
        <p:nvSpPr>
          <p:cNvPr id="3" name="Rectangle 2"/>
          <p:cNvSpPr/>
          <p:nvPr/>
        </p:nvSpPr>
        <p:spPr>
          <a:xfrm>
            <a:off x="179512" y="1700808"/>
            <a:ext cx="8784976" cy="4524315"/>
          </a:xfrm>
          <a:prstGeom prst="rect">
            <a:avLst/>
          </a:prstGeom>
        </p:spPr>
        <p:txBody>
          <a:bodyPr wrap="square">
            <a:spAutoFit/>
          </a:bodyPr>
          <a:lstStyle/>
          <a:p>
            <a:pPr marL="342900" indent="-342900" algn="just">
              <a:buFont typeface="Arial" charset="0"/>
              <a:buChar char="•"/>
            </a:pPr>
            <a:r>
              <a:rPr lang="en-GB" sz="2400" dirty="0" smtClean="0"/>
              <a:t>Majority </a:t>
            </a:r>
            <a:r>
              <a:rPr lang="en-GB" sz="2400" dirty="0"/>
              <a:t>of the RFCC’s </a:t>
            </a:r>
            <a:r>
              <a:rPr lang="en-GB" sz="2400" dirty="0" smtClean="0"/>
              <a:t>Members appointed directly by LLFA’s. Only those Members appointed by LLFA’s can vote on setting of a Local Levy charged on LLFA’s.</a:t>
            </a:r>
          </a:p>
          <a:p>
            <a:pPr marL="342900" indent="-342900" algn="just">
              <a:buFont typeface="Arial" charset="0"/>
              <a:buChar char="•"/>
            </a:pPr>
            <a:endParaRPr lang="en-GB" sz="2400" dirty="0" smtClean="0"/>
          </a:p>
          <a:p>
            <a:pPr marL="342900" indent="-342900" algn="just">
              <a:buFont typeface="Arial" charset="0"/>
              <a:buChar char="•"/>
            </a:pPr>
            <a:r>
              <a:rPr lang="en-GB" sz="2400" dirty="0" smtClean="0"/>
              <a:t>Remaining (minority) of RFCC Members appointed by the EA. </a:t>
            </a:r>
          </a:p>
          <a:p>
            <a:pPr marL="342900" indent="-342900" algn="just">
              <a:buFont typeface="Arial" charset="0"/>
              <a:buChar char="•"/>
            </a:pPr>
            <a:endParaRPr lang="en-GB" sz="2400" dirty="0" smtClean="0"/>
          </a:p>
          <a:p>
            <a:pPr marL="342900" indent="-342900" algn="just">
              <a:buFont typeface="Arial" charset="0"/>
              <a:buChar char="•"/>
            </a:pPr>
            <a:r>
              <a:rPr lang="en-GB" sz="2400" dirty="0" smtClean="0"/>
              <a:t>Independent </a:t>
            </a:r>
            <a:r>
              <a:rPr lang="en-GB" sz="2400" dirty="0"/>
              <a:t>Chair appointed by the Minister after National Advertisement </a:t>
            </a:r>
            <a:r>
              <a:rPr lang="en-GB" sz="2400" dirty="0" smtClean="0"/>
              <a:t>and full Public Appointments Process</a:t>
            </a:r>
          </a:p>
          <a:p>
            <a:pPr marL="342900" indent="-342900" algn="just">
              <a:buFont typeface="Arial" charset="0"/>
              <a:buChar char="•"/>
            </a:pPr>
            <a:endParaRPr lang="en-GB" sz="2400" dirty="0" smtClean="0"/>
          </a:p>
          <a:p>
            <a:pPr marL="342900" indent="-342900" algn="just">
              <a:buFont typeface="Arial" charset="0"/>
              <a:buChar char="•"/>
            </a:pPr>
            <a:r>
              <a:rPr lang="en-GB" sz="2400" dirty="0" smtClean="0"/>
              <a:t>All RFCC members are local people with local knowledge, contacts and experience    </a:t>
            </a:r>
            <a:endParaRPr lang="en-GB" sz="2400" dirty="0"/>
          </a:p>
        </p:txBody>
      </p:sp>
    </p:spTree>
    <p:extLst>
      <p:ext uri="{BB962C8B-B14F-4D97-AF65-F5344CB8AC3E}">
        <p14:creationId xmlns:p14="http://schemas.microsoft.com/office/powerpoint/2010/main" val="1153101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817" y="260648"/>
            <a:ext cx="4464174" cy="647700"/>
          </a:xfrm>
        </p:spPr>
        <p:txBody>
          <a:bodyPr/>
          <a:lstStyle/>
          <a:p>
            <a:r>
              <a:rPr lang="en-GB" smtClean="0"/>
              <a:t>RFCC Anglia (Eastern)</a:t>
            </a:r>
            <a:endParaRPr lang="en-GB"/>
          </a:p>
        </p:txBody>
      </p:sp>
      <p:pic>
        <p:nvPicPr>
          <p:cNvPr id="4" name="Content Placeholder 3"/>
          <p:cNvPicPr>
            <a:picLocks noGrp="1" noChangeAspect="1"/>
          </p:cNvPicPr>
          <p:nvPr>
            <p:ph idx="1"/>
          </p:nvPr>
        </p:nvPicPr>
        <p:blipFill>
          <a:blip r:embed="rId2"/>
          <a:stretch>
            <a:fillRect/>
          </a:stretch>
        </p:blipFill>
        <p:spPr>
          <a:xfrm>
            <a:off x="35496" y="0"/>
            <a:ext cx="4104456" cy="6015284"/>
          </a:xfrm>
          <a:prstGeom prst="rect">
            <a:avLst/>
          </a:prstGeom>
        </p:spPr>
      </p:pic>
      <p:sp>
        <p:nvSpPr>
          <p:cNvPr id="5" name="TextBox 4"/>
          <p:cNvSpPr txBox="1"/>
          <p:nvPr/>
        </p:nvSpPr>
        <p:spPr>
          <a:xfrm>
            <a:off x="5428211" y="2394065"/>
            <a:ext cx="184731" cy="369332"/>
          </a:xfrm>
          <a:prstGeom prst="rect">
            <a:avLst/>
          </a:prstGeom>
          <a:noFill/>
        </p:spPr>
        <p:txBody>
          <a:bodyPr wrap="none" rtlCol="0">
            <a:spAutoFit/>
          </a:bodyPr>
          <a:lstStyle/>
          <a:p>
            <a:endParaRPr lang="en-GB"/>
          </a:p>
        </p:txBody>
      </p:sp>
      <p:sp>
        <p:nvSpPr>
          <p:cNvPr id="6" name="TextBox 5"/>
          <p:cNvSpPr txBox="1"/>
          <p:nvPr/>
        </p:nvSpPr>
        <p:spPr>
          <a:xfrm>
            <a:off x="4211960" y="1916832"/>
            <a:ext cx="4608190" cy="4339650"/>
          </a:xfrm>
          <a:prstGeom prst="rect">
            <a:avLst/>
          </a:prstGeom>
          <a:noFill/>
        </p:spPr>
        <p:txBody>
          <a:bodyPr wrap="square" rtlCol="0">
            <a:spAutoFit/>
          </a:bodyPr>
          <a:lstStyle/>
          <a:p>
            <a:pPr algn="just"/>
            <a:r>
              <a:rPr lang="en-GB" sz="2400" dirty="0"/>
              <a:t>The Anglian Eastern Regional Flood and Coastal Committee (RFCC) is responsible for overseeing the management of coastal and fluvial flood risks in an area of over 9,000km² from the north banks of the Thames Estuary to </a:t>
            </a:r>
            <a:r>
              <a:rPr lang="en-GB" sz="2400" dirty="0" err="1"/>
              <a:t>Hunstanton</a:t>
            </a:r>
            <a:r>
              <a:rPr lang="en-GB" sz="2400" dirty="0"/>
              <a:t> on the North Norfolk </a:t>
            </a:r>
            <a:r>
              <a:rPr lang="en-GB" sz="2400" dirty="0" smtClean="0"/>
              <a:t>Coast, </a:t>
            </a:r>
            <a:r>
              <a:rPr lang="en-GB" sz="2400" dirty="0"/>
              <a:t>and as far inland as Fakenham</a:t>
            </a:r>
            <a:r>
              <a:rPr lang="en-GB" sz="2400" dirty="0" smtClean="0"/>
              <a:t>.</a:t>
            </a:r>
          </a:p>
          <a:p>
            <a:pPr algn="just"/>
            <a:endParaRPr lang="en-GB" dirty="0"/>
          </a:p>
          <a:p>
            <a:pPr algn="just"/>
            <a:endParaRPr lang="en-GB" dirty="0"/>
          </a:p>
        </p:txBody>
      </p:sp>
    </p:spTree>
    <p:extLst>
      <p:ext uri="{BB962C8B-B14F-4D97-AF65-F5344CB8AC3E}">
        <p14:creationId xmlns:p14="http://schemas.microsoft.com/office/powerpoint/2010/main" val="2113519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043431" cy="647700"/>
          </a:xfrm>
        </p:spPr>
        <p:txBody>
          <a:bodyPr/>
          <a:lstStyle/>
          <a:p>
            <a:r>
              <a:rPr lang="en-GB" smtClean="0"/>
              <a:t>RFCC Anglia (Eastern)</a:t>
            </a:r>
            <a:endParaRPr lang="en-GB"/>
          </a:p>
        </p:txBody>
      </p:sp>
      <p:sp>
        <p:nvSpPr>
          <p:cNvPr id="5" name="TextBox 4"/>
          <p:cNvSpPr txBox="1"/>
          <p:nvPr/>
        </p:nvSpPr>
        <p:spPr>
          <a:xfrm>
            <a:off x="5428211" y="2394065"/>
            <a:ext cx="184731" cy="369332"/>
          </a:xfrm>
          <a:prstGeom prst="rect">
            <a:avLst/>
          </a:prstGeom>
          <a:noFill/>
        </p:spPr>
        <p:txBody>
          <a:bodyPr wrap="none" rtlCol="0">
            <a:spAutoFit/>
          </a:bodyPr>
          <a:lstStyle/>
          <a:p>
            <a:endParaRPr lang="en-GB"/>
          </a:p>
        </p:txBody>
      </p:sp>
      <p:sp>
        <p:nvSpPr>
          <p:cNvPr id="6" name="TextBox 5"/>
          <p:cNvSpPr txBox="1"/>
          <p:nvPr/>
        </p:nvSpPr>
        <p:spPr>
          <a:xfrm>
            <a:off x="251520" y="1700808"/>
            <a:ext cx="8712968" cy="4647426"/>
          </a:xfrm>
          <a:prstGeom prst="rect">
            <a:avLst/>
          </a:prstGeom>
          <a:noFill/>
        </p:spPr>
        <p:txBody>
          <a:bodyPr wrap="square" rtlCol="0">
            <a:spAutoFit/>
          </a:bodyPr>
          <a:lstStyle/>
          <a:p>
            <a:pPr marL="285750" indent="-285750" algn="just">
              <a:buFont typeface="Arial" charset="0"/>
              <a:buChar char="•"/>
            </a:pPr>
            <a:r>
              <a:rPr lang="en-GB" sz="2000" dirty="0"/>
              <a:t>Over 4,000 flood defence assets are in place to help protect 84,269 properties and 384,785Ha of registered agricultural land </a:t>
            </a:r>
            <a:r>
              <a:rPr lang="en-GB" sz="2000" dirty="0" smtClean="0"/>
              <a:t>at </a:t>
            </a:r>
            <a:r>
              <a:rPr lang="en-GB" sz="2000" dirty="0"/>
              <a:t>flood risk across the Anglian Eastern </a:t>
            </a:r>
            <a:r>
              <a:rPr lang="en-GB" sz="2000" dirty="0" smtClean="0"/>
              <a:t>RFCC. </a:t>
            </a:r>
          </a:p>
          <a:p>
            <a:pPr marL="285750" indent="-285750" algn="just">
              <a:buFont typeface="Arial" charset="0"/>
              <a:buChar char="•"/>
            </a:pPr>
            <a:endParaRPr lang="en-GB" sz="2000" dirty="0" smtClean="0"/>
          </a:p>
          <a:p>
            <a:pPr marL="285750" indent="-285750" algn="just">
              <a:buFont typeface="Arial" charset="0"/>
              <a:buChar char="•"/>
            </a:pPr>
            <a:r>
              <a:rPr lang="en-GB" sz="2000" dirty="0" smtClean="0"/>
              <a:t>Anglian (Eastern) has nearly 8000km </a:t>
            </a:r>
            <a:r>
              <a:rPr lang="en-GB" sz="2000" dirty="0"/>
              <a:t>of sea wall to help defend those areas at risk of tidal flooding. </a:t>
            </a:r>
            <a:endParaRPr lang="en-GB" sz="2000" dirty="0" smtClean="0"/>
          </a:p>
          <a:p>
            <a:pPr marL="285750" indent="-285750" algn="just">
              <a:buFont typeface="Arial" charset="0"/>
              <a:buChar char="•"/>
            </a:pPr>
            <a:endParaRPr lang="en-GB" sz="2000" dirty="0"/>
          </a:p>
          <a:p>
            <a:pPr marL="285750" indent="-285750" algn="just">
              <a:buFont typeface="Arial" charset="0"/>
              <a:buChar char="•"/>
            </a:pPr>
            <a:r>
              <a:rPr lang="en-GB" sz="2000" dirty="0" smtClean="0"/>
              <a:t>In </a:t>
            </a:r>
            <a:r>
              <a:rPr lang="en-GB" sz="2000" dirty="0"/>
              <a:t>addition to the properties at risk of fluvial and tidal flooding, there are 122,700 properties which are vulnerable to surface water flooding</a:t>
            </a:r>
            <a:r>
              <a:rPr lang="en-GB" sz="2000" dirty="0" smtClean="0"/>
              <a:t>.</a:t>
            </a:r>
            <a:r>
              <a:rPr lang="en-GB" sz="2000" dirty="0"/>
              <a:t> </a:t>
            </a:r>
            <a:endParaRPr lang="en-GB" sz="2000" dirty="0" smtClean="0"/>
          </a:p>
          <a:p>
            <a:pPr marL="285750" indent="-285750" algn="just">
              <a:buFont typeface="Arial" charset="0"/>
              <a:buChar char="•"/>
            </a:pPr>
            <a:endParaRPr lang="en-GB" sz="2000" dirty="0"/>
          </a:p>
          <a:p>
            <a:pPr marL="285750" indent="-285750" algn="just">
              <a:buFont typeface="Arial" charset="0"/>
              <a:buChar char="•"/>
            </a:pPr>
            <a:r>
              <a:rPr lang="en-GB" sz="2000" dirty="0" smtClean="0"/>
              <a:t>Anglian Eastern is </a:t>
            </a:r>
            <a:r>
              <a:rPr lang="en-GB" sz="2000" dirty="0"/>
              <a:t>highly susceptible to coastal erosion</a:t>
            </a:r>
            <a:r>
              <a:rPr lang="en-GB" sz="2000" dirty="0" smtClean="0"/>
              <a:t>. For example,  </a:t>
            </a:r>
            <a:r>
              <a:rPr lang="en-GB" sz="2000" dirty="0"/>
              <a:t>54% of the Suffolk coast is eroding, </a:t>
            </a:r>
            <a:r>
              <a:rPr lang="en-GB" sz="2000" dirty="0" smtClean="0"/>
              <a:t>making it one of the </a:t>
            </a:r>
            <a:r>
              <a:rPr lang="en-GB" sz="2000" dirty="0"/>
              <a:t>fastest eroding coastlines in Europe. </a:t>
            </a:r>
          </a:p>
          <a:p>
            <a:pPr algn="just"/>
            <a:endParaRPr lang="en-GB" dirty="0"/>
          </a:p>
          <a:p>
            <a:pPr algn="just"/>
            <a:endParaRPr lang="en-GB" dirty="0"/>
          </a:p>
        </p:txBody>
      </p:sp>
    </p:spTree>
    <p:extLst>
      <p:ext uri="{BB962C8B-B14F-4D97-AF65-F5344CB8AC3E}">
        <p14:creationId xmlns:p14="http://schemas.microsoft.com/office/powerpoint/2010/main" val="1915267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496300" cy="647700"/>
          </a:xfrm>
        </p:spPr>
        <p:txBody>
          <a:bodyPr/>
          <a:lstStyle/>
          <a:p>
            <a:r>
              <a:rPr lang="en-GB"/>
              <a:t>RFCC Principles and Priorities</a:t>
            </a:r>
          </a:p>
        </p:txBody>
      </p:sp>
      <p:sp>
        <p:nvSpPr>
          <p:cNvPr id="3" name="Content Placeholder 2"/>
          <p:cNvSpPr>
            <a:spLocks noGrp="1"/>
          </p:cNvSpPr>
          <p:nvPr>
            <p:ph idx="1"/>
          </p:nvPr>
        </p:nvSpPr>
        <p:spPr>
          <a:xfrm>
            <a:off x="107504" y="1628800"/>
            <a:ext cx="8928992" cy="4525963"/>
          </a:xfrm>
        </p:spPr>
        <p:txBody>
          <a:bodyPr/>
          <a:lstStyle/>
          <a:p>
            <a:pPr algn="just">
              <a:spcBef>
                <a:spcPts val="0"/>
              </a:spcBef>
            </a:pPr>
            <a:r>
              <a:rPr lang="en-GB" sz="2400" dirty="0" smtClean="0"/>
              <a:t>RFCC has established a number of  principles and strategic priorities to ensure its work delivers maximum benefit for the investment available.</a:t>
            </a:r>
          </a:p>
          <a:p>
            <a:pPr algn="just">
              <a:spcBef>
                <a:spcPts val="0"/>
              </a:spcBef>
            </a:pPr>
            <a:endParaRPr lang="en-GB" sz="2400" dirty="0" smtClean="0"/>
          </a:p>
          <a:p>
            <a:pPr algn="just">
              <a:spcBef>
                <a:spcPts val="0"/>
              </a:spcBef>
            </a:pPr>
            <a:r>
              <a:rPr lang="en-GB" sz="2400" dirty="0" smtClean="0"/>
              <a:t>Some local funding used to support major schemes. We generally leverage in £8 </a:t>
            </a:r>
            <a:r>
              <a:rPr lang="mr-IN" sz="2400" dirty="0" smtClean="0"/>
              <a:t>–</a:t>
            </a:r>
            <a:r>
              <a:rPr lang="en-GB" sz="2400" dirty="0" smtClean="0"/>
              <a:t> £17 of national funding for each £1 of local money we invest.</a:t>
            </a:r>
          </a:p>
          <a:p>
            <a:pPr algn="just">
              <a:spcBef>
                <a:spcPts val="0"/>
              </a:spcBef>
            </a:pPr>
            <a:endParaRPr lang="en-GB" sz="2400" dirty="0" smtClean="0"/>
          </a:p>
          <a:p>
            <a:pPr algn="just">
              <a:spcBef>
                <a:spcPts val="0"/>
              </a:spcBef>
            </a:pPr>
            <a:r>
              <a:rPr lang="en-GB" sz="2400" dirty="0" smtClean="0"/>
              <a:t>We invest in “pump priming” to ensure we have a healthy pipeline of local works and future projects for national funding</a:t>
            </a:r>
            <a:endParaRPr lang="en-GB" sz="2400" dirty="0"/>
          </a:p>
        </p:txBody>
      </p:sp>
    </p:spTree>
    <p:extLst>
      <p:ext uri="{BB962C8B-B14F-4D97-AF65-F5344CB8AC3E}">
        <p14:creationId xmlns:p14="http://schemas.microsoft.com/office/powerpoint/2010/main" val="580921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496300" cy="647700"/>
          </a:xfrm>
        </p:spPr>
        <p:txBody>
          <a:bodyPr/>
          <a:lstStyle/>
          <a:p>
            <a:r>
              <a:rPr lang="en-GB" sz="3200" dirty="0"/>
              <a:t>RFCC Principles and Priorities</a:t>
            </a:r>
          </a:p>
        </p:txBody>
      </p:sp>
      <p:sp>
        <p:nvSpPr>
          <p:cNvPr id="3" name="Content Placeholder 2"/>
          <p:cNvSpPr>
            <a:spLocks noGrp="1"/>
          </p:cNvSpPr>
          <p:nvPr>
            <p:ph idx="1"/>
          </p:nvPr>
        </p:nvSpPr>
        <p:spPr>
          <a:xfrm>
            <a:off x="251520" y="1600200"/>
            <a:ext cx="8784976" cy="4525963"/>
          </a:xfrm>
        </p:spPr>
        <p:txBody>
          <a:bodyPr/>
          <a:lstStyle/>
          <a:p>
            <a:pPr algn="just">
              <a:spcAft>
                <a:spcPts val="2400"/>
              </a:spcAft>
            </a:pPr>
            <a:r>
              <a:rPr lang="en-GB" sz="2400" dirty="0" smtClean="0"/>
              <a:t>We invest local money to support community level schemes that may never qualify for national funding, but are nevertheless important to local communities.</a:t>
            </a:r>
          </a:p>
          <a:p>
            <a:pPr algn="just">
              <a:spcAft>
                <a:spcPts val="2400"/>
              </a:spcAft>
            </a:pPr>
            <a:r>
              <a:rPr lang="en-GB" sz="2400" dirty="0" smtClean="0"/>
              <a:t>We use local funding to support “</a:t>
            </a:r>
            <a:r>
              <a:rPr lang="en-GB" sz="2400" i="1" dirty="0" smtClean="0"/>
              <a:t>invest to save</a:t>
            </a:r>
            <a:r>
              <a:rPr lang="en-GB" sz="2400" dirty="0" smtClean="0"/>
              <a:t>” initiatives and capacity building to help local authorities draw down national funding </a:t>
            </a:r>
          </a:p>
          <a:p>
            <a:pPr algn="just">
              <a:spcAft>
                <a:spcPts val="2400"/>
              </a:spcAft>
            </a:pPr>
            <a:r>
              <a:rPr lang="en-GB" sz="2400" dirty="0" smtClean="0"/>
              <a:t>We keep a small proportion of local funding to allocate in year to any urgent works or priorities </a:t>
            </a:r>
            <a:endParaRPr lang="en-GB" sz="2400" dirty="0"/>
          </a:p>
        </p:txBody>
      </p:sp>
    </p:spTree>
    <p:extLst>
      <p:ext uri="{BB962C8B-B14F-4D97-AF65-F5344CB8AC3E}">
        <p14:creationId xmlns:p14="http://schemas.microsoft.com/office/powerpoint/2010/main" val="25957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496300" cy="2880320"/>
          </a:xfrm>
        </p:spPr>
        <p:txBody>
          <a:bodyPr/>
          <a:lstStyle/>
          <a:p>
            <a:pPr algn="ctr"/>
            <a:r>
              <a:rPr lang="en-US" sz="4400" dirty="0" smtClean="0"/>
              <a:t>Looking to the Future</a:t>
            </a:r>
            <a:br>
              <a:rPr lang="en-US" sz="4400" dirty="0" smtClean="0"/>
            </a:br>
            <a:r>
              <a:rPr lang="en-US" sz="4400" dirty="0" smtClean="0"/>
              <a:t/>
            </a:r>
            <a:br>
              <a:rPr lang="en-US" sz="4400" dirty="0" smtClean="0"/>
            </a:br>
            <a:r>
              <a:rPr lang="en-US" i="1" dirty="0" smtClean="0"/>
              <a:t>How </a:t>
            </a:r>
            <a:r>
              <a:rPr lang="en-US" i="1" dirty="0"/>
              <a:t>can </a:t>
            </a:r>
            <a:r>
              <a:rPr lang="en-US" i="1" dirty="0" smtClean="0"/>
              <a:t>we work together locally </a:t>
            </a:r>
            <a:r>
              <a:rPr lang="en-US" i="1" dirty="0"/>
              <a:t>to make communities </a:t>
            </a:r>
            <a:r>
              <a:rPr lang="en-US" i="1" dirty="0" smtClean="0"/>
              <a:t>safer?</a:t>
            </a:r>
            <a:endParaRPr lang="en-US" i="1" dirty="0"/>
          </a:p>
        </p:txBody>
      </p:sp>
    </p:spTree>
    <p:extLst>
      <p:ext uri="{BB962C8B-B14F-4D97-AF65-F5344CB8AC3E}">
        <p14:creationId xmlns:p14="http://schemas.microsoft.com/office/powerpoint/2010/main" val="36732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Arising for RFCC?</a:t>
            </a:r>
            <a:endParaRPr lang="en-GB" dirty="0"/>
          </a:p>
        </p:txBody>
      </p:sp>
      <p:sp>
        <p:nvSpPr>
          <p:cNvPr id="3" name="Content Placeholder 2"/>
          <p:cNvSpPr>
            <a:spLocks noGrp="1"/>
          </p:cNvSpPr>
          <p:nvPr>
            <p:ph idx="1"/>
          </p:nvPr>
        </p:nvSpPr>
        <p:spPr>
          <a:xfrm>
            <a:off x="107504" y="1927373"/>
            <a:ext cx="8784976" cy="4525963"/>
          </a:xfrm>
        </p:spPr>
        <p:txBody>
          <a:bodyPr/>
          <a:lstStyle/>
          <a:p>
            <a:pPr algn="just"/>
            <a:r>
              <a:rPr lang="en-GB" sz="2800" dirty="0" smtClean="0"/>
              <a:t>How do we </a:t>
            </a:r>
            <a:r>
              <a:rPr lang="en-GB" sz="2800" b="1" dirty="0" smtClean="0"/>
              <a:t>satisfy ourselves that there are coherent plans in place across stakeholders</a:t>
            </a:r>
            <a:r>
              <a:rPr lang="en-GB" sz="2800" dirty="0" smtClean="0"/>
              <a:t>?</a:t>
            </a:r>
          </a:p>
          <a:p>
            <a:pPr algn="just"/>
            <a:r>
              <a:rPr lang="en-GB" sz="2800" dirty="0" smtClean="0"/>
              <a:t>How do we ensure </a:t>
            </a:r>
            <a:r>
              <a:rPr lang="en-GB" sz="3000" b="1" dirty="0" smtClean="0">
                <a:solidFill>
                  <a:schemeClr val="tx1"/>
                </a:solidFill>
                <a:effectLst/>
                <a:latin typeface="+mn-lt"/>
                <a:ea typeface="+mn-ea"/>
                <a:cs typeface="+mn-cs"/>
              </a:rPr>
              <a:t>efficient, targeted and risk-based investment? </a:t>
            </a:r>
          </a:p>
          <a:p>
            <a:pPr marL="342900" marR="0" indent="-342900" algn="just" defTabSz="914400" rtl="0" eaLnBrk="0" fontAlgn="base" latinLnBrk="0" hangingPunct="0">
              <a:lnSpc>
                <a:spcPts val="3500"/>
              </a:lnSpc>
              <a:spcBef>
                <a:spcPct val="20000"/>
              </a:spcBef>
              <a:spcAft>
                <a:spcPct val="0"/>
              </a:spcAft>
              <a:buClrTx/>
              <a:buSzTx/>
              <a:buFontTx/>
              <a:buBlip>
                <a:blip r:embed="rId2"/>
              </a:buBlip>
              <a:tabLst/>
              <a:defRPr/>
            </a:pPr>
            <a:r>
              <a:rPr lang="en-GB" sz="3000" b="1" dirty="0" smtClean="0">
                <a:solidFill>
                  <a:schemeClr val="tx1"/>
                </a:solidFill>
                <a:effectLst/>
                <a:latin typeface="+mn-lt"/>
                <a:ea typeface="+mn-ea"/>
                <a:cs typeface="+mn-cs"/>
              </a:rPr>
              <a:t>Are we doing enough to provide a link </a:t>
            </a:r>
            <a:r>
              <a:rPr lang="en-GB" sz="3000" dirty="0" smtClean="0">
                <a:solidFill>
                  <a:schemeClr val="tx1"/>
                </a:solidFill>
                <a:effectLst/>
                <a:latin typeface="+mn-lt"/>
                <a:ea typeface="+mn-ea"/>
                <a:cs typeface="+mn-cs"/>
              </a:rPr>
              <a:t>between the Environment Agency, LLFAs, other risk management authorities, and other relevant bodies and stakeholders to engender mutual understanding?</a:t>
            </a:r>
            <a:endParaRPr lang="en-GB" sz="3000" dirty="0" smtClean="0">
              <a:effectLst/>
            </a:endParaRPr>
          </a:p>
          <a:p>
            <a:pPr algn="just"/>
            <a:endParaRPr lang="en-GB" sz="2800" dirty="0"/>
          </a:p>
        </p:txBody>
      </p:sp>
    </p:spTree>
    <p:extLst>
      <p:ext uri="{BB962C8B-B14F-4D97-AF65-F5344CB8AC3E}">
        <p14:creationId xmlns:p14="http://schemas.microsoft.com/office/powerpoint/2010/main" val="1569588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496300" cy="647700"/>
          </a:xfrm>
        </p:spPr>
        <p:txBody>
          <a:bodyPr/>
          <a:lstStyle/>
          <a:p>
            <a:r>
              <a:rPr lang="en-GB" dirty="0" smtClean="0"/>
              <a:t>Local People / </a:t>
            </a:r>
            <a:r>
              <a:rPr lang="en-GB" smtClean="0"/>
              <a:t>Local Choices</a:t>
            </a:r>
            <a:endParaRPr lang="en-GB"/>
          </a:p>
        </p:txBody>
      </p:sp>
      <p:sp>
        <p:nvSpPr>
          <p:cNvPr id="3" name="Content Placeholder 2"/>
          <p:cNvSpPr>
            <a:spLocks noGrp="1"/>
          </p:cNvSpPr>
          <p:nvPr>
            <p:ph idx="1"/>
          </p:nvPr>
        </p:nvSpPr>
        <p:spPr>
          <a:xfrm>
            <a:off x="107504" y="1916832"/>
            <a:ext cx="8926854" cy="3600400"/>
          </a:xfrm>
        </p:spPr>
        <p:txBody>
          <a:bodyPr/>
          <a:lstStyle/>
          <a:p>
            <a:pPr algn="just">
              <a:lnSpc>
                <a:spcPct val="100000"/>
              </a:lnSpc>
              <a:spcAft>
                <a:spcPts val="2400"/>
              </a:spcAft>
            </a:pPr>
            <a:r>
              <a:rPr lang="en-GB" sz="2400" dirty="0" smtClean="0"/>
              <a:t>RFCC already has links into communities, both through their elected representatives and RFCC Members drawn from the local community.</a:t>
            </a:r>
          </a:p>
          <a:p>
            <a:pPr algn="just">
              <a:lnSpc>
                <a:spcPct val="100000"/>
              </a:lnSpc>
              <a:spcAft>
                <a:spcPts val="2400"/>
              </a:spcAft>
            </a:pPr>
            <a:r>
              <a:rPr lang="en-GB" sz="2400" dirty="0" smtClean="0"/>
              <a:t>RFCC also interacts with all of the major local FCERM stakeholders through the various partnership groups and strategic forums established by LLFA’s. </a:t>
            </a:r>
          </a:p>
          <a:p>
            <a:pPr algn="just">
              <a:lnSpc>
                <a:spcPct val="100000"/>
              </a:lnSpc>
              <a:spcAft>
                <a:spcPts val="2400"/>
              </a:spcAft>
            </a:pPr>
            <a:r>
              <a:rPr lang="en-GB" sz="2400" dirty="0" smtClean="0"/>
              <a:t>HOWEVER </a:t>
            </a:r>
            <a:r>
              <a:rPr lang="mr-IN" sz="2400" dirty="0" smtClean="0"/>
              <a:t>–</a:t>
            </a:r>
            <a:r>
              <a:rPr lang="en-GB" sz="2400" dirty="0" smtClean="0"/>
              <a:t> we know there is more to do </a:t>
            </a:r>
            <a:r>
              <a:rPr lang="mr-IN" sz="2400" dirty="0" smtClean="0"/>
              <a:t>–</a:t>
            </a:r>
            <a:r>
              <a:rPr lang="en-GB" sz="2400" dirty="0" smtClean="0"/>
              <a:t> you can help.  </a:t>
            </a:r>
            <a:endParaRPr lang="en-GB" sz="2400" dirty="0"/>
          </a:p>
        </p:txBody>
      </p:sp>
    </p:spTree>
    <p:extLst>
      <p:ext uri="{BB962C8B-B14F-4D97-AF65-F5344CB8AC3E}">
        <p14:creationId xmlns:p14="http://schemas.microsoft.com/office/powerpoint/2010/main" val="670941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RFCC’s Ambition</a:t>
            </a:r>
            <a:endParaRPr lang="en-GB" dirty="0"/>
          </a:p>
        </p:txBody>
      </p:sp>
      <p:sp>
        <p:nvSpPr>
          <p:cNvPr id="3" name="Content Placeholder 2"/>
          <p:cNvSpPr>
            <a:spLocks noGrp="1"/>
          </p:cNvSpPr>
          <p:nvPr>
            <p:ph idx="1"/>
          </p:nvPr>
        </p:nvSpPr>
        <p:spPr>
          <a:xfrm>
            <a:off x="215516" y="1700808"/>
            <a:ext cx="8712968" cy="4525963"/>
          </a:xfrm>
        </p:spPr>
        <p:txBody>
          <a:bodyPr/>
          <a:lstStyle/>
          <a:p>
            <a:pPr algn="just"/>
            <a:r>
              <a:rPr lang="en-GB" sz="2800" dirty="0" smtClean="0"/>
              <a:t>Long term strategic plan for investment taking account of all partners needs and plans.</a:t>
            </a:r>
          </a:p>
          <a:p>
            <a:pPr algn="just"/>
            <a:endParaRPr lang="en-GB" sz="2800" dirty="0" smtClean="0"/>
          </a:p>
          <a:p>
            <a:pPr algn="just"/>
            <a:r>
              <a:rPr lang="en-GB" sz="2800" dirty="0" smtClean="0"/>
              <a:t>System for reassuring ourselves that there are coherent pans in place across all agencies</a:t>
            </a:r>
          </a:p>
          <a:p>
            <a:pPr algn="just"/>
            <a:endParaRPr lang="en-GB" sz="2800" dirty="0" smtClean="0"/>
          </a:p>
          <a:p>
            <a:pPr algn="just"/>
            <a:r>
              <a:rPr lang="en-GB" sz="2800" dirty="0" smtClean="0"/>
              <a:t>More transparent links between RFCC and partners and stakeholders and clarity about how plans are made and finance allocated </a:t>
            </a:r>
            <a:endParaRPr lang="en-GB" sz="2800" dirty="0"/>
          </a:p>
        </p:txBody>
      </p:sp>
    </p:spTree>
    <p:extLst>
      <p:ext uri="{BB962C8B-B14F-4D97-AF65-F5344CB8AC3E}">
        <p14:creationId xmlns:p14="http://schemas.microsoft.com/office/powerpoint/2010/main" val="843556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6264374" cy="647700"/>
          </a:xfrm>
        </p:spPr>
        <p:txBody>
          <a:bodyPr>
            <a:noAutofit/>
          </a:bodyPr>
          <a:lstStyle/>
          <a:p>
            <a:pPr algn="l"/>
            <a:r>
              <a:rPr lang="en-GB" sz="2400" dirty="0" smtClean="0"/>
              <a:t>Where are we now?</a:t>
            </a:r>
            <a:endParaRPr lang="en-GB" sz="2400" dirty="0"/>
          </a:p>
        </p:txBody>
      </p:sp>
      <p:sp>
        <p:nvSpPr>
          <p:cNvPr id="8" name="TextBox 7"/>
          <p:cNvSpPr txBox="1"/>
          <p:nvPr/>
        </p:nvSpPr>
        <p:spPr>
          <a:xfrm>
            <a:off x="395536" y="2033139"/>
            <a:ext cx="3024336" cy="2308324"/>
          </a:xfrm>
          <a:prstGeom prst="rect">
            <a:avLst/>
          </a:prstGeom>
          <a:solidFill>
            <a:schemeClr val="tx2">
              <a:lumMod val="20000"/>
              <a:lumOff val="80000"/>
            </a:schemeClr>
          </a:solidFill>
        </p:spPr>
        <p:txBody>
          <a:bodyPr wrap="square" rtlCol="0">
            <a:spAutoFit/>
          </a:bodyPr>
          <a:lstStyle/>
          <a:p>
            <a:r>
              <a:rPr lang="en-GB" b="1" dirty="0" smtClean="0"/>
              <a:t>Local Plans</a:t>
            </a:r>
          </a:p>
          <a:p>
            <a:pPr marL="342900" indent="-342900">
              <a:buFont typeface="+mj-lt"/>
              <a:buAutoNum type="arabicPeriod"/>
            </a:pPr>
            <a:r>
              <a:rPr lang="en-GB" dirty="0" smtClean="0"/>
              <a:t>Community level</a:t>
            </a:r>
          </a:p>
          <a:p>
            <a:pPr marL="342900" indent="-342900">
              <a:buFont typeface="+mj-lt"/>
              <a:buAutoNum type="arabicPeriod"/>
            </a:pPr>
            <a:r>
              <a:rPr lang="en-GB" dirty="0" smtClean="0"/>
              <a:t>District Council</a:t>
            </a:r>
          </a:p>
          <a:p>
            <a:pPr marL="342900" indent="-342900">
              <a:buFont typeface="+mj-lt"/>
              <a:buAutoNum type="arabicPeriod"/>
            </a:pPr>
            <a:r>
              <a:rPr lang="en-GB" dirty="0" smtClean="0"/>
              <a:t>Local Partners (IDB </a:t>
            </a:r>
            <a:r>
              <a:rPr lang="en-GB" dirty="0" err="1" smtClean="0"/>
              <a:t>etc</a:t>
            </a:r>
            <a:r>
              <a:rPr lang="en-GB" dirty="0" smtClean="0"/>
              <a:t>)</a:t>
            </a:r>
          </a:p>
          <a:p>
            <a:pPr marL="342900" indent="-342900">
              <a:buFont typeface="+mj-lt"/>
              <a:buAutoNum type="arabicPeriod"/>
            </a:pPr>
            <a:r>
              <a:rPr lang="en-GB" dirty="0" smtClean="0"/>
              <a:t>LRF – Emergency Flood Plans</a:t>
            </a:r>
          </a:p>
          <a:p>
            <a:pPr marL="342900" indent="-342900">
              <a:buFont typeface="+mj-lt"/>
              <a:buAutoNum type="arabicPeriod"/>
            </a:pPr>
            <a:r>
              <a:rPr lang="en-GB" dirty="0" smtClean="0"/>
              <a:t>General partner and stakeholder plans</a:t>
            </a:r>
            <a:endParaRPr lang="en-GB" dirty="0"/>
          </a:p>
        </p:txBody>
      </p:sp>
      <p:sp>
        <p:nvSpPr>
          <p:cNvPr id="9" name="TextBox 8"/>
          <p:cNvSpPr txBox="1"/>
          <p:nvPr/>
        </p:nvSpPr>
        <p:spPr>
          <a:xfrm>
            <a:off x="4067944" y="2055159"/>
            <a:ext cx="2520280" cy="1200329"/>
          </a:xfrm>
          <a:prstGeom prst="rect">
            <a:avLst/>
          </a:prstGeom>
          <a:solidFill>
            <a:schemeClr val="tx2">
              <a:lumMod val="20000"/>
              <a:lumOff val="80000"/>
            </a:schemeClr>
          </a:solidFill>
        </p:spPr>
        <p:txBody>
          <a:bodyPr wrap="square" rtlCol="0">
            <a:spAutoFit/>
          </a:bodyPr>
          <a:lstStyle/>
          <a:p>
            <a:r>
              <a:rPr lang="en-GB" dirty="0" smtClean="0"/>
              <a:t>LLFA Brings together local partners and stakeholders and produces local plan</a:t>
            </a:r>
            <a:endParaRPr lang="en-GB" dirty="0"/>
          </a:p>
        </p:txBody>
      </p:sp>
      <p:sp>
        <p:nvSpPr>
          <p:cNvPr id="13" name="TextBox 12"/>
          <p:cNvSpPr txBox="1"/>
          <p:nvPr/>
        </p:nvSpPr>
        <p:spPr>
          <a:xfrm>
            <a:off x="395536" y="4477762"/>
            <a:ext cx="4464496" cy="1477328"/>
          </a:xfrm>
          <a:prstGeom prst="rect">
            <a:avLst/>
          </a:prstGeom>
          <a:solidFill>
            <a:schemeClr val="tx2">
              <a:lumMod val="20000"/>
              <a:lumOff val="80000"/>
            </a:schemeClr>
          </a:solidFill>
        </p:spPr>
        <p:txBody>
          <a:bodyPr wrap="square" rtlCol="0">
            <a:spAutoFit/>
          </a:bodyPr>
          <a:lstStyle/>
          <a:p>
            <a:r>
              <a:rPr lang="en-GB" b="1" dirty="0" smtClean="0"/>
              <a:t>Environment Agency</a:t>
            </a:r>
          </a:p>
          <a:p>
            <a:endParaRPr lang="en-GB" dirty="0"/>
          </a:p>
          <a:p>
            <a:r>
              <a:rPr lang="en-GB" dirty="0" smtClean="0"/>
              <a:t>RFCC Shapes and approves EA Plans, taking into account requirements of LLFA and Strategic Stakeholders – LEP etc. </a:t>
            </a:r>
            <a:endParaRPr lang="en-GB" dirty="0"/>
          </a:p>
        </p:txBody>
      </p:sp>
      <p:sp>
        <p:nvSpPr>
          <p:cNvPr id="17" name="TextBox 16"/>
          <p:cNvSpPr txBox="1"/>
          <p:nvPr/>
        </p:nvSpPr>
        <p:spPr>
          <a:xfrm>
            <a:off x="6156176" y="4341463"/>
            <a:ext cx="2828528" cy="1754326"/>
          </a:xfrm>
          <a:prstGeom prst="rect">
            <a:avLst/>
          </a:prstGeom>
          <a:solidFill>
            <a:srgbClr val="CCFFCC"/>
          </a:solidFill>
        </p:spPr>
        <p:txBody>
          <a:bodyPr wrap="square" rtlCol="0">
            <a:spAutoFit/>
          </a:bodyPr>
          <a:lstStyle/>
          <a:p>
            <a:pPr algn="ctr"/>
            <a:r>
              <a:rPr lang="en-GB" b="1" dirty="0" smtClean="0"/>
              <a:t>Note:</a:t>
            </a:r>
          </a:p>
          <a:p>
            <a:pPr algn="ctr"/>
            <a:r>
              <a:rPr lang="en-GB" dirty="0" smtClean="0"/>
              <a:t>Norfolk, Suffolk and Essex have LLFA level Flood Partnership Groups </a:t>
            </a:r>
            <a:r>
              <a:rPr lang="en-GB" i="1" dirty="0" smtClean="0"/>
              <a:t>“varying degrees of maturity”</a:t>
            </a:r>
            <a:endParaRPr lang="en-GB" i="1" dirty="0"/>
          </a:p>
        </p:txBody>
      </p:sp>
    </p:spTree>
    <p:extLst>
      <p:ext uri="{BB962C8B-B14F-4D97-AF65-F5344CB8AC3E}">
        <p14:creationId xmlns:p14="http://schemas.microsoft.com/office/powerpoint/2010/main" val="2108423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251520" y="1700808"/>
            <a:ext cx="8580958" cy="4525963"/>
          </a:xfrm>
        </p:spPr>
        <p:txBody>
          <a:bodyPr/>
          <a:lstStyle/>
          <a:p>
            <a:pPr algn="just"/>
            <a:r>
              <a:rPr lang="en-GB" dirty="0" smtClean="0"/>
              <a:t>Lots of plans, but difficult to identify gaps, coordinate and prioritise spending, or provide strategic focus?</a:t>
            </a:r>
          </a:p>
          <a:p>
            <a:pPr algn="just"/>
            <a:endParaRPr lang="en-GB" dirty="0" smtClean="0"/>
          </a:p>
          <a:p>
            <a:pPr algn="just"/>
            <a:r>
              <a:rPr lang="en-GB" dirty="0" smtClean="0"/>
              <a:t>Many stakeholders remain unaware of the RFCC role or how we might assist them?</a:t>
            </a:r>
          </a:p>
          <a:p>
            <a:pPr algn="just"/>
            <a:endParaRPr lang="en-GB" dirty="0" smtClean="0"/>
          </a:p>
          <a:p>
            <a:pPr algn="just"/>
            <a:r>
              <a:rPr lang="en-GB" dirty="0" smtClean="0"/>
              <a:t>EA/RFCC plans might not be fully aligned with partners, limiting opportunities for cost saving?  </a:t>
            </a:r>
            <a:endParaRPr lang="en-GB" dirty="0"/>
          </a:p>
        </p:txBody>
      </p:sp>
    </p:spTree>
    <p:extLst>
      <p:ext uri="{BB962C8B-B14F-4D97-AF65-F5344CB8AC3E}">
        <p14:creationId xmlns:p14="http://schemas.microsoft.com/office/powerpoint/2010/main" val="65291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706090"/>
          </a:xfrm>
        </p:spPr>
        <p:txBody>
          <a:bodyPr>
            <a:normAutofit/>
          </a:bodyPr>
          <a:lstStyle/>
          <a:p>
            <a:r>
              <a:rPr lang="en-GB" sz="4000" b="1" dirty="0" smtClean="0"/>
              <a:t>EA / RFCC Planning?</a:t>
            </a:r>
            <a:endParaRPr lang="en-GB" dirty="0"/>
          </a:p>
        </p:txBody>
      </p:sp>
      <p:sp>
        <p:nvSpPr>
          <p:cNvPr id="3" name="TextBox 2"/>
          <p:cNvSpPr txBox="1"/>
          <p:nvPr/>
        </p:nvSpPr>
        <p:spPr>
          <a:xfrm>
            <a:off x="107504" y="2420888"/>
            <a:ext cx="1368152" cy="400110"/>
          </a:xfrm>
          <a:prstGeom prst="rect">
            <a:avLst/>
          </a:prstGeom>
          <a:solidFill>
            <a:srgbClr val="FFFF00"/>
          </a:solidFill>
          <a:ln>
            <a:solidFill>
              <a:schemeClr val="tx2"/>
            </a:solidFill>
          </a:ln>
        </p:spPr>
        <p:txBody>
          <a:bodyPr wrap="square" rtlCol="0">
            <a:spAutoFit/>
          </a:bodyPr>
          <a:lstStyle/>
          <a:p>
            <a:r>
              <a:rPr lang="en-GB" sz="2000" b="1" dirty="0" smtClean="0"/>
              <a:t>Objective</a:t>
            </a:r>
            <a:endParaRPr lang="en-GB" sz="2000" b="1" dirty="0"/>
          </a:p>
        </p:txBody>
      </p:sp>
      <p:sp>
        <p:nvSpPr>
          <p:cNvPr id="5" name="TextBox 4"/>
          <p:cNvSpPr txBox="1"/>
          <p:nvPr/>
        </p:nvSpPr>
        <p:spPr>
          <a:xfrm>
            <a:off x="107504" y="3501008"/>
            <a:ext cx="1368152" cy="400110"/>
          </a:xfrm>
          <a:prstGeom prst="rect">
            <a:avLst/>
          </a:prstGeom>
          <a:solidFill>
            <a:srgbClr val="FFFF00"/>
          </a:solidFill>
          <a:ln>
            <a:solidFill>
              <a:schemeClr val="tx2"/>
            </a:solidFill>
          </a:ln>
        </p:spPr>
        <p:txBody>
          <a:bodyPr wrap="square" rtlCol="0">
            <a:spAutoFit/>
          </a:bodyPr>
          <a:lstStyle/>
          <a:p>
            <a:r>
              <a:rPr lang="en-GB" sz="2000" b="1" dirty="0" smtClean="0"/>
              <a:t>How</a:t>
            </a:r>
            <a:endParaRPr lang="en-GB" sz="2000" b="1" dirty="0"/>
          </a:p>
        </p:txBody>
      </p:sp>
      <p:sp>
        <p:nvSpPr>
          <p:cNvPr id="6" name="TextBox 5"/>
          <p:cNvSpPr txBox="1"/>
          <p:nvPr/>
        </p:nvSpPr>
        <p:spPr>
          <a:xfrm>
            <a:off x="108419" y="4797152"/>
            <a:ext cx="1368152" cy="400110"/>
          </a:xfrm>
          <a:prstGeom prst="rect">
            <a:avLst/>
          </a:prstGeom>
          <a:solidFill>
            <a:srgbClr val="FFFF00"/>
          </a:solidFill>
          <a:ln>
            <a:solidFill>
              <a:schemeClr val="tx2"/>
            </a:solidFill>
          </a:ln>
        </p:spPr>
        <p:txBody>
          <a:bodyPr wrap="square" rtlCol="0">
            <a:spAutoFit/>
          </a:bodyPr>
          <a:lstStyle/>
          <a:p>
            <a:r>
              <a:rPr lang="en-GB" sz="2000" b="1" dirty="0" smtClean="0"/>
              <a:t>Outcome</a:t>
            </a:r>
            <a:endParaRPr lang="en-GB" sz="2000" b="1" dirty="0"/>
          </a:p>
        </p:txBody>
      </p:sp>
      <p:sp>
        <p:nvSpPr>
          <p:cNvPr id="7" name="TextBox 6"/>
          <p:cNvSpPr txBox="1"/>
          <p:nvPr/>
        </p:nvSpPr>
        <p:spPr>
          <a:xfrm>
            <a:off x="1691680" y="1798149"/>
            <a:ext cx="1944216" cy="369332"/>
          </a:xfrm>
          <a:prstGeom prst="rect">
            <a:avLst/>
          </a:prstGeom>
          <a:solidFill>
            <a:srgbClr val="00FF00"/>
          </a:solidFill>
          <a:ln>
            <a:solidFill>
              <a:schemeClr val="tx2"/>
            </a:solidFill>
          </a:ln>
        </p:spPr>
        <p:txBody>
          <a:bodyPr wrap="square" rtlCol="0">
            <a:spAutoFit/>
          </a:bodyPr>
          <a:lstStyle/>
          <a:p>
            <a:r>
              <a:rPr lang="en-GB" smtClean="0"/>
              <a:t>Community Input</a:t>
            </a:r>
            <a:endParaRPr lang="en-GB"/>
          </a:p>
        </p:txBody>
      </p:sp>
      <p:sp>
        <p:nvSpPr>
          <p:cNvPr id="8" name="TextBox 7"/>
          <p:cNvSpPr txBox="1"/>
          <p:nvPr/>
        </p:nvSpPr>
        <p:spPr>
          <a:xfrm>
            <a:off x="3995936" y="1798149"/>
            <a:ext cx="2508651" cy="369332"/>
          </a:xfrm>
          <a:prstGeom prst="rect">
            <a:avLst/>
          </a:prstGeom>
          <a:solidFill>
            <a:srgbClr val="00FF00"/>
          </a:solidFill>
          <a:ln>
            <a:solidFill>
              <a:schemeClr val="tx2"/>
            </a:solidFill>
          </a:ln>
        </p:spPr>
        <p:txBody>
          <a:bodyPr wrap="square" rtlCol="0">
            <a:spAutoFit/>
          </a:bodyPr>
          <a:lstStyle/>
          <a:p>
            <a:r>
              <a:rPr lang="en-GB" smtClean="0"/>
              <a:t>Statutory Partner </a:t>
            </a:r>
            <a:r>
              <a:rPr lang="en-GB" dirty="0" smtClean="0"/>
              <a:t>Input</a:t>
            </a:r>
            <a:endParaRPr lang="en-GB" dirty="0"/>
          </a:p>
        </p:txBody>
      </p:sp>
      <p:sp>
        <p:nvSpPr>
          <p:cNvPr id="9" name="TextBox 8"/>
          <p:cNvSpPr txBox="1"/>
          <p:nvPr/>
        </p:nvSpPr>
        <p:spPr>
          <a:xfrm>
            <a:off x="6660232" y="1798149"/>
            <a:ext cx="2304256" cy="369332"/>
          </a:xfrm>
          <a:prstGeom prst="rect">
            <a:avLst/>
          </a:prstGeom>
          <a:solidFill>
            <a:srgbClr val="00FF00"/>
          </a:solidFill>
          <a:ln>
            <a:solidFill>
              <a:schemeClr val="tx2"/>
            </a:solidFill>
          </a:ln>
        </p:spPr>
        <p:txBody>
          <a:bodyPr wrap="square" rtlCol="0">
            <a:spAutoFit/>
          </a:bodyPr>
          <a:lstStyle/>
          <a:p>
            <a:r>
              <a:rPr lang="en-GB" smtClean="0"/>
              <a:t>Future Opportunities</a:t>
            </a:r>
            <a:endParaRPr lang="en-GB" dirty="0"/>
          </a:p>
        </p:txBody>
      </p:sp>
      <p:sp>
        <p:nvSpPr>
          <p:cNvPr id="10" name="TextBox 9"/>
          <p:cNvSpPr txBox="1"/>
          <p:nvPr/>
        </p:nvSpPr>
        <p:spPr>
          <a:xfrm>
            <a:off x="1619672" y="2348880"/>
            <a:ext cx="2232248" cy="3970318"/>
          </a:xfrm>
          <a:prstGeom prst="rect">
            <a:avLst/>
          </a:prstGeom>
          <a:noFill/>
        </p:spPr>
        <p:txBody>
          <a:bodyPr wrap="square" rtlCol="0">
            <a:spAutoFit/>
          </a:bodyPr>
          <a:lstStyle/>
          <a:p>
            <a:pPr algn="just"/>
            <a:r>
              <a:rPr lang="en-GB" sz="1400" dirty="0" smtClean="0"/>
              <a:t>Ensure Communities can input to RFCC Plans and are updated regularly</a:t>
            </a:r>
          </a:p>
          <a:p>
            <a:pPr algn="just"/>
            <a:endParaRPr lang="en-GB" sz="1400" dirty="0"/>
          </a:p>
          <a:p>
            <a:pPr algn="just"/>
            <a:endParaRPr lang="en-GB" sz="1400" dirty="0" smtClean="0"/>
          </a:p>
          <a:p>
            <a:pPr algn="just"/>
            <a:r>
              <a:rPr lang="en-GB" sz="1400" dirty="0"/>
              <a:t>D</a:t>
            </a:r>
            <a:r>
              <a:rPr lang="en-GB" sz="1400" dirty="0" smtClean="0"/>
              <a:t>irect engagement with key stakeholders, attendance at meetings, annual RFCC event</a:t>
            </a:r>
          </a:p>
          <a:p>
            <a:pPr algn="just"/>
            <a:endParaRPr lang="en-GB" sz="1400" dirty="0"/>
          </a:p>
          <a:p>
            <a:pPr algn="just"/>
            <a:endParaRPr lang="en-GB" sz="1400" dirty="0" smtClean="0"/>
          </a:p>
          <a:p>
            <a:pPr algn="just"/>
            <a:r>
              <a:rPr lang="en-GB" sz="1400" dirty="0" smtClean="0"/>
              <a:t>RFCC is aware of community stakeholder views and suggestions, and incorporates them into plans to improve outcomes or reduce costs</a:t>
            </a:r>
          </a:p>
          <a:p>
            <a:pPr algn="just"/>
            <a:endParaRPr lang="en-GB" sz="1400" dirty="0"/>
          </a:p>
        </p:txBody>
      </p:sp>
      <p:sp>
        <p:nvSpPr>
          <p:cNvPr id="11" name="TextBox 10"/>
          <p:cNvSpPr txBox="1"/>
          <p:nvPr/>
        </p:nvSpPr>
        <p:spPr>
          <a:xfrm>
            <a:off x="3923928" y="2348880"/>
            <a:ext cx="2605994" cy="3323987"/>
          </a:xfrm>
          <a:prstGeom prst="rect">
            <a:avLst/>
          </a:prstGeom>
          <a:noFill/>
        </p:spPr>
        <p:txBody>
          <a:bodyPr wrap="square" rtlCol="0">
            <a:spAutoFit/>
          </a:bodyPr>
          <a:lstStyle/>
          <a:p>
            <a:pPr algn="just"/>
            <a:r>
              <a:rPr lang="en-GB" sz="1400" dirty="0" smtClean="0"/>
              <a:t>Incorporate local partner requirements into EA / RFCC plans, identify opportunities for efficiencies and joint working</a:t>
            </a:r>
          </a:p>
          <a:p>
            <a:pPr algn="just"/>
            <a:endParaRPr lang="en-GB" sz="1400" dirty="0" smtClean="0"/>
          </a:p>
          <a:p>
            <a:pPr algn="just"/>
            <a:r>
              <a:rPr lang="en-GB" sz="1400" dirty="0" smtClean="0"/>
              <a:t>Annual planning cycle and engagement with LLFA’s and other risk management authorities leading </a:t>
            </a:r>
            <a:r>
              <a:rPr lang="en-GB" sz="1400" dirty="0"/>
              <a:t>to annual RFCC “Local Choices” review.</a:t>
            </a:r>
          </a:p>
          <a:p>
            <a:pPr algn="just"/>
            <a:endParaRPr lang="en-GB" sz="1400" dirty="0" smtClean="0"/>
          </a:p>
          <a:p>
            <a:pPr algn="just"/>
            <a:r>
              <a:rPr lang="en-GB" sz="1400" dirty="0" smtClean="0"/>
              <a:t>Costs for flood and coastal protection minimised, positive impact and multiple benefits maximised.  </a:t>
            </a:r>
            <a:endParaRPr lang="en-GB" sz="1400" dirty="0"/>
          </a:p>
        </p:txBody>
      </p:sp>
      <p:sp>
        <p:nvSpPr>
          <p:cNvPr id="12" name="TextBox 11"/>
          <p:cNvSpPr txBox="1"/>
          <p:nvPr/>
        </p:nvSpPr>
        <p:spPr>
          <a:xfrm>
            <a:off x="6588224" y="2348880"/>
            <a:ext cx="2448273" cy="3754874"/>
          </a:xfrm>
          <a:prstGeom prst="rect">
            <a:avLst/>
          </a:prstGeom>
          <a:noFill/>
        </p:spPr>
        <p:txBody>
          <a:bodyPr wrap="square" rtlCol="0">
            <a:spAutoFit/>
          </a:bodyPr>
          <a:lstStyle/>
          <a:p>
            <a:pPr algn="just"/>
            <a:r>
              <a:rPr lang="en-GB" sz="1400" dirty="0" smtClean="0"/>
              <a:t>Opportunities for partnership are identified early, projects designed to deliver multiple benefits.</a:t>
            </a:r>
          </a:p>
          <a:p>
            <a:pPr algn="just"/>
            <a:endParaRPr lang="en-GB" sz="1400" dirty="0"/>
          </a:p>
          <a:p>
            <a:pPr algn="just"/>
            <a:r>
              <a:rPr lang="en-GB" sz="1400" dirty="0" smtClean="0"/>
              <a:t>Production of a 10yr forward look, capturing all risks and partner plans. Improved engagement and strategic planning involving all stakeholders</a:t>
            </a:r>
          </a:p>
          <a:p>
            <a:pPr algn="just"/>
            <a:endParaRPr lang="en-GB" sz="1400" dirty="0"/>
          </a:p>
          <a:p>
            <a:pPr algn="just"/>
            <a:r>
              <a:rPr lang="en-GB" sz="1400" dirty="0" smtClean="0"/>
              <a:t>EA / RFCC investment delivers maximum benefit for minimum cost and supports multiple local priorities  </a:t>
            </a:r>
            <a:endParaRPr lang="en-GB" sz="1400" dirty="0"/>
          </a:p>
          <a:p>
            <a:pPr algn="just"/>
            <a:r>
              <a:rPr lang="en-GB" sz="1400" dirty="0" smtClean="0"/>
              <a:t> </a:t>
            </a:r>
            <a:endParaRPr lang="en-GB" sz="1400" dirty="0"/>
          </a:p>
        </p:txBody>
      </p:sp>
    </p:spTree>
    <p:extLst>
      <p:ext uri="{BB962C8B-B14F-4D97-AF65-F5344CB8AC3E}">
        <p14:creationId xmlns:p14="http://schemas.microsoft.com/office/powerpoint/2010/main" val="2001191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 to Help?</a:t>
            </a:r>
            <a:endParaRPr lang="en-GB" dirty="0"/>
          </a:p>
        </p:txBody>
      </p:sp>
      <p:sp>
        <p:nvSpPr>
          <p:cNvPr id="3" name="Content Placeholder 2"/>
          <p:cNvSpPr>
            <a:spLocks noGrp="1"/>
          </p:cNvSpPr>
          <p:nvPr>
            <p:ph idx="1"/>
          </p:nvPr>
        </p:nvSpPr>
        <p:spPr>
          <a:xfrm>
            <a:off x="251520" y="1600200"/>
            <a:ext cx="8784976" cy="4525963"/>
          </a:xfrm>
        </p:spPr>
        <p:txBody>
          <a:bodyPr/>
          <a:lstStyle/>
          <a:p>
            <a:pPr algn="just">
              <a:spcAft>
                <a:spcPts val="1800"/>
              </a:spcAft>
            </a:pPr>
            <a:r>
              <a:rPr lang="en-GB" sz="2400" dirty="0" smtClean="0"/>
              <a:t>Share your comments, experience and suggestions </a:t>
            </a:r>
            <a:r>
              <a:rPr lang="mr-IN" sz="2400" dirty="0" smtClean="0"/>
              <a:t>–</a:t>
            </a:r>
            <a:r>
              <a:rPr lang="en-GB" sz="2400" dirty="0" smtClean="0"/>
              <a:t> todays engagement is just a start, contact the RFCC and / or its local members at any time and we will repeat this engagement event / process annually.   </a:t>
            </a:r>
            <a:endParaRPr lang="en-GB" sz="2400" dirty="0"/>
          </a:p>
          <a:p>
            <a:pPr algn="just">
              <a:spcAft>
                <a:spcPts val="1800"/>
              </a:spcAft>
            </a:pPr>
            <a:r>
              <a:rPr lang="en-GB" sz="2400" dirty="0" smtClean="0"/>
              <a:t>Find out what you can do to make a difference at a local level </a:t>
            </a:r>
            <a:r>
              <a:rPr lang="mr-IN" sz="2400" dirty="0" smtClean="0"/>
              <a:t>–</a:t>
            </a:r>
            <a:r>
              <a:rPr lang="en-GB" sz="2400" dirty="0" smtClean="0"/>
              <a:t> reducing risk is about much more than simply “building defences” or spending money.</a:t>
            </a:r>
          </a:p>
          <a:p>
            <a:pPr algn="just">
              <a:spcAft>
                <a:spcPts val="1800"/>
              </a:spcAft>
            </a:pPr>
            <a:r>
              <a:rPr lang="en-GB" sz="2400" dirty="0" smtClean="0"/>
              <a:t>Consider joining RFCC in the future </a:t>
            </a:r>
            <a:r>
              <a:rPr lang="mr-IN" sz="2400" dirty="0" smtClean="0"/>
              <a:t>–</a:t>
            </a:r>
            <a:r>
              <a:rPr lang="en-GB" sz="2400" dirty="0" smtClean="0"/>
              <a:t> all vacancies are advertised widely</a:t>
            </a:r>
          </a:p>
        </p:txBody>
      </p:sp>
    </p:spTree>
    <p:extLst>
      <p:ext uri="{BB962C8B-B14F-4D97-AF65-F5344CB8AC3E}">
        <p14:creationId xmlns:p14="http://schemas.microsoft.com/office/powerpoint/2010/main" val="44335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for Session</a:t>
            </a:r>
            <a:endParaRPr lang="en-US" dirty="0"/>
          </a:p>
        </p:txBody>
      </p:sp>
      <p:sp>
        <p:nvSpPr>
          <p:cNvPr id="3" name="Content Placeholder 2"/>
          <p:cNvSpPr>
            <a:spLocks noGrp="1"/>
          </p:cNvSpPr>
          <p:nvPr>
            <p:ph idx="1"/>
          </p:nvPr>
        </p:nvSpPr>
        <p:spPr>
          <a:xfrm>
            <a:off x="323850" y="2332037"/>
            <a:ext cx="8640638" cy="4525963"/>
          </a:xfrm>
        </p:spPr>
        <p:txBody>
          <a:bodyPr/>
          <a:lstStyle/>
          <a:p>
            <a:pPr marL="514350" indent="-514350" algn="just">
              <a:buFont typeface="+mj-lt"/>
              <a:buAutoNum type="arabicPeriod"/>
            </a:pPr>
            <a:r>
              <a:rPr lang="en-US" dirty="0" smtClean="0"/>
              <a:t>Reminder of </a:t>
            </a:r>
            <a:r>
              <a:rPr lang="en-GB" dirty="0" smtClean="0"/>
              <a:t>the current structures and </a:t>
            </a:r>
            <a:r>
              <a:rPr lang="en-US" dirty="0" smtClean="0"/>
              <a:t>why they were </a:t>
            </a:r>
            <a:r>
              <a:rPr lang="en-GB" dirty="0" smtClean="0"/>
              <a:t>formed as they are</a:t>
            </a:r>
            <a:r>
              <a:rPr lang="en-US" dirty="0" smtClean="0"/>
              <a:t>? </a:t>
            </a:r>
          </a:p>
          <a:p>
            <a:pPr marL="514350" indent="-514350" algn="just">
              <a:buFont typeface="+mj-lt"/>
              <a:buAutoNum type="arabicPeriod"/>
            </a:pPr>
            <a:endParaRPr lang="en-US" dirty="0" smtClean="0"/>
          </a:p>
          <a:p>
            <a:pPr marL="514350" indent="-514350" algn="just">
              <a:buFont typeface="+mj-lt"/>
              <a:buAutoNum type="arabicPeriod"/>
            </a:pPr>
            <a:r>
              <a:rPr lang="en-US" dirty="0" smtClean="0"/>
              <a:t>Proposals on how we can we work together locally to make communities safer?</a:t>
            </a:r>
            <a:endParaRPr lang="en-US" dirty="0"/>
          </a:p>
        </p:txBody>
      </p:sp>
    </p:spTree>
    <p:extLst>
      <p:ext uri="{BB962C8B-B14F-4D97-AF65-F5344CB8AC3E}">
        <p14:creationId xmlns:p14="http://schemas.microsoft.com/office/powerpoint/2010/main" val="188970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24944"/>
            <a:ext cx="8496944" cy="1362075"/>
          </a:xfrm>
        </p:spPr>
        <p:txBody>
          <a:bodyPr/>
          <a:lstStyle/>
          <a:p>
            <a:pPr algn="ctr"/>
            <a:r>
              <a:rPr lang="en-US" dirty="0"/>
              <a:t>Reminder of </a:t>
            </a:r>
            <a:r>
              <a:rPr lang="en-GB" dirty="0"/>
              <a:t>the current structures and </a:t>
            </a:r>
            <a:r>
              <a:rPr lang="en-US" dirty="0"/>
              <a:t>why they were </a:t>
            </a:r>
            <a:r>
              <a:rPr lang="en-GB" dirty="0"/>
              <a:t>formed as they are</a:t>
            </a:r>
            <a:r>
              <a:rPr lang="en-US" dirty="0"/>
              <a:t>? </a:t>
            </a:r>
            <a:br>
              <a:rPr lang="en-US" dirty="0"/>
            </a:br>
            <a:r>
              <a:rPr lang="en-US" dirty="0"/>
              <a:t/>
            </a:r>
            <a:br>
              <a:rPr lang="en-US" dirty="0"/>
            </a:br>
            <a:endParaRPr lang="en-GB" dirty="0"/>
          </a:p>
        </p:txBody>
      </p:sp>
    </p:spTree>
    <p:extLst>
      <p:ext uri="{BB962C8B-B14F-4D97-AF65-F5344CB8AC3E}">
        <p14:creationId xmlns:p14="http://schemas.microsoft.com/office/powerpoint/2010/main" val="834605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6192366" cy="647700"/>
          </a:xfrm>
        </p:spPr>
        <p:txBody>
          <a:bodyPr/>
          <a:lstStyle/>
          <a:p>
            <a:r>
              <a:rPr lang="en-GB" dirty="0" smtClean="0"/>
              <a:t>2007 </a:t>
            </a:r>
            <a:r>
              <a:rPr lang="mr-IN" dirty="0" smtClean="0"/>
              <a:t>–</a:t>
            </a:r>
            <a:r>
              <a:rPr lang="en-GB" dirty="0" smtClean="0"/>
              <a:t> Floods / Chaos and Reaction</a:t>
            </a:r>
            <a:endParaRPr lang="en-GB" dirty="0"/>
          </a:p>
        </p:txBody>
      </p:sp>
      <p:sp>
        <p:nvSpPr>
          <p:cNvPr id="3" name="Content Placeholder 2"/>
          <p:cNvSpPr>
            <a:spLocks noGrp="1"/>
          </p:cNvSpPr>
          <p:nvPr>
            <p:ph idx="1"/>
          </p:nvPr>
        </p:nvSpPr>
        <p:spPr>
          <a:xfrm>
            <a:off x="107504" y="1772816"/>
            <a:ext cx="9036496" cy="4525963"/>
          </a:xfrm>
        </p:spPr>
        <p:txBody>
          <a:bodyPr/>
          <a:lstStyle/>
          <a:p>
            <a:pPr algn="just"/>
            <a:r>
              <a:rPr lang="en-GB" sz="2800" dirty="0" smtClean="0"/>
              <a:t>25</a:t>
            </a:r>
            <a:r>
              <a:rPr lang="en-GB" sz="2800" baseline="30000" dirty="0" smtClean="0"/>
              <a:t>th</a:t>
            </a:r>
            <a:r>
              <a:rPr lang="en-GB" sz="2800" dirty="0" smtClean="0"/>
              <a:t> June major flooding hits Sheffield, Humberside and the north. 21</a:t>
            </a:r>
            <a:r>
              <a:rPr lang="en-GB" sz="2800" baseline="30000" dirty="0" smtClean="0"/>
              <a:t>st</a:t>
            </a:r>
            <a:r>
              <a:rPr lang="en-GB" sz="2800" dirty="0" smtClean="0"/>
              <a:t> July, major flooding hits Worcestershire, Gloucestershire and the south. 9</a:t>
            </a:r>
            <a:r>
              <a:rPr lang="en-GB" sz="2800" baseline="30000" dirty="0" smtClean="0"/>
              <a:t>th</a:t>
            </a:r>
            <a:r>
              <a:rPr lang="en-GB" sz="2800" dirty="0" smtClean="0"/>
              <a:t> November East Coast Surge.</a:t>
            </a:r>
          </a:p>
          <a:p>
            <a:pPr algn="just"/>
            <a:r>
              <a:rPr lang="en-GB" sz="2800" dirty="0" smtClean="0"/>
              <a:t>13 deaths, 7000 rescues, chaotic response shown live on 24/7 rolling news</a:t>
            </a:r>
          </a:p>
          <a:p>
            <a:pPr algn="just"/>
            <a:r>
              <a:rPr lang="en-GB" sz="2800" dirty="0" smtClean="0"/>
              <a:t>Institutionalised Confusion </a:t>
            </a:r>
            <a:r>
              <a:rPr lang="mr-IN" sz="2800" dirty="0" smtClean="0"/>
              <a:t>–</a:t>
            </a:r>
            <a:r>
              <a:rPr lang="en-GB" sz="2800" dirty="0" smtClean="0"/>
              <a:t> multiple bodies owning a part of the solution, each acting diligently in isolation but no clarity over who should do what!</a:t>
            </a:r>
          </a:p>
        </p:txBody>
      </p:sp>
    </p:spTree>
    <p:extLst>
      <p:ext uri="{BB962C8B-B14F-4D97-AF65-F5344CB8AC3E}">
        <p14:creationId xmlns:p14="http://schemas.microsoft.com/office/powerpoint/2010/main" val="53431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2007 Floods and Pitt Review</a:t>
            </a:r>
            <a:endParaRPr lang="en-GB" dirty="0"/>
          </a:p>
        </p:txBody>
      </p:sp>
      <p:sp>
        <p:nvSpPr>
          <p:cNvPr id="3" name="Content Placeholder 2"/>
          <p:cNvSpPr>
            <a:spLocks noGrp="1"/>
          </p:cNvSpPr>
          <p:nvPr>
            <p:ph idx="1"/>
          </p:nvPr>
        </p:nvSpPr>
        <p:spPr>
          <a:xfrm>
            <a:off x="143508" y="1988840"/>
            <a:ext cx="8856984" cy="4525963"/>
          </a:xfrm>
        </p:spPr>
        <p:txBody>
          <a:bodyPr/>
          <a:lstStyle/>
          <a:p>
            <a:pPr algn="just">
              <a:spcAft>
                <a:spcPts val="1800"/>
              </a:spcAft>
            </a:pPr>
            <a:r>
              <a:rPr lang="en-GB" dirty="0" smtClean="0"/>
              <a:t>Sir Michael Pitt appointed to lead a cross-government review into all aspects of flood risk (</a:t>
            </a:r>
            <a:r>
              <a:rPr lang="en-GB" i="1" dirty="0" smtClean="0"/>
              <a:t>erosion not included at that time</a:t>
            </a:r>
            <a:r>
              <a:rPr lang="en-GB" dirty="0" smtClean="0"/>
              <a:t>)</a:t>
            </a:r>
          </a:p>
          <a:p>
            <a:pPr algn="just">
              <a:spcAft>
                <a:spcPts val="1800"/>
              </a:spcAft>
            </a:pPr>
            <a:r>
              <a:rPr lang="en-GB" dirty="0" smtClean="0"/>
              <a:t>The review was very politically sensitive, Sir Michael took a “Citizen-centric” approach</a:t>
            </a:r>
          </a:p>
          <a:p>
            <a:pPr algn="just">
              <a:spcAft>
                <a:spcPts val="1800"/>
              </a:spcAft>
            </a:pPr>
            <a:r>
              <a:rPr lang="en-GB" dirty="0"/>
              <a:t>L</a:t>
            </a:r>
            <a:r>
              <a:rPr lang="en-GB" dirty="0" smtClean="0"/>
              <a:t>ed to fundamental changes in legislation and structures that we are still implementing today</a:t>
            </a:r>
            <a:endParaRPr lang="en-GB" dirty="0"/>
          </a:p>
        </p:txBody>
      </p:sp>
    </p:spTree>
    <p:extLst>
      <p:ext uri="{BB962C8B-B14F-4D97-AF65-F5344CB8AC3E}">
        <p14:creationId xmlns:p14="http://schemas.microsoft.com/office/powerpoint/2010/main" val="1642088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336704" cy="647700"/>
          </a:xfrm>
        </p:spPr>
        <p:txBody>
          <a:bodyPr/>
          <a:lstStyle/>
          <a:p>
            <a:r>
              <a:rPr lang="en-GB" dirty="0" smtClean="0"/>
              <a:t>2007 Structures </a:t>
            </a:r>
            <a:r>
              <a:rPr lang="mr-IN" dirty="0" smtClean="0"/>
              <a:t>–</a:t>
            </a:r>
            <a:r>
              <a:rPr lang="en-GB" dirty="0" smtClean="0"/>
              <a:t> “Pre-Pitt”</a:t>
            </a:r>
            <a:endParaRPr lang="en-GB" dirty="0"/>
          </a:p>
        </p:txBody>
      </p:sp>
      <p:sp>
        <p:nvSpPr>
          <p:cNvPr id="3" name="Content Placeholder 2"/>
          <p:cNvSpPr>
            <a:spLocks noGrp="1"/>
          </p:cNvSpPr>
          <p:nvPr>
            <p:ph idx="1"/>
          </p:nvPr>
        </p:nvSpPr>
        <p:spPr>
          <a:xfrm>
            <a:off x="179512" y="1628800"/>
            <a:ext cx="8856984" cy="4525963"/>
          </a:xfrm>
        </p:spPr>
        <p:txBody>
          <a:bodyPr/>
          <a:lstStyle/>
          <a:p>
            <a:pPr algn="just"/>
            <a:r>
              <a:rPr lang="en-GB" dirty="0" smtClean="0"/>
              <a:t>Main focus for EA was on “building defences” and spending national (Westminster) money.</a:t>
            </a:r>
          </a:p>
          <a:p>
            <a:pPr algn="just"/>
            <a:r>
              <a:rPr lang="en-GB" dirty="0" smtClean="0"/>
              <a:t>Schemes either fully (nationally) funded by EA or received no funding at all</a:t>
            </a:r>
          </a:p>
          <a:p>
            <a:pPr algn="just"/>
            <a:r>
              <a:rPr lang="en-GB" dirty="0" smtClean="0"/>
              <a:t>Main focus for local groups was minor funding for local / minor schemes, and to comment on (rubber stamp) EA Plans</a:t>
            </a:r>
          </a:p>
          <a:p>
            <a:pPr algn="just"/>
            <a:r>
              <a:rPr lang="en-GB" dirty="0" smtClean="0"/>
              <a:t>Many local bodies own part of the problem, but no single authority had overall leadership</a:t>
            </a:r>
            <a:endParaRPr lang="en-GB" dirty="0"/>
          </a:p>
        </p:txBody>
      </p:sp>
    </p:spTree>
    <p:extLst>
      <p:ext uri="{BB962C8B-B14F-4D97-AF65-F5344CB8AC3E}">
        <p14:creationId xmlns:p14="http://schemas.microsoft.com/office/powerpoint/2010/main" val="154951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Sir Michael Pitt’s Review</a:t>
            </a:r>
            <a:endParaRPr lang="en-GB" dirty="0"/>
          </a:p>
        </p:txBody>
      </p:sp>
      <p:sp>
        <p:nvSpPr>
          <p:cNvPr id="3" name="Content Placeholder 2"/>
          <p:cNvSpPr>
            <a:spLocks noGrp="1"/>
          </p:cNvSpPr>
          <p:nvPr>
            <p:ph idx="1"/>
          </p:nvPr>
        </p:nvSpPr>
        <p:spPr>
          <a:xfrm>
            <a:off x="395536" y="1844824"/>
            <a:ext cx="8651304" cy="4525963"/>
          </a:xfrm>
        </p:spPr>
        <p:txBody>
          <a:bodyPr/>
          <a:lstStyle/>
          <a:p>
            <a:pPr algn="just"/>
            <a:r>
              <a:rPr lang="en-US" dirty="0"/>
              <a:t>Review </a:t>
            </a:r>
            <a:r>
              <a:rPr lang="en-US" dirty="0" smtClean="0"/>
              <a:t>contained </a:t>
            </a:r>
            <a:r>
              <a:rPr lang="en-US" dirty="0"/>
              <a:t>92 recommendations addressed to the Government, local </a:t>
            </a:r>
            <a:r>
              <a:rPr lang="en-US" dirty="0" smtClean="0"/>
              <a:t>authorities, Local </a:t>
            </a:r>
            <a:r>
              <a:rPr lang="en-US" dirty="0"/>
              <a:t>Resilience Forums, providers of essential services, insurers and others, including </a:t>
            </a:r>
            <a:r>
              <a:rPr lang="en-US" dirty="0" smtClean="0"/>
              <a:t>the general </a:t>
            </a:r>
            <a:r>
              <a:rPr lang="en-US" dirty="0"/>
              <a:t>public</a:t>
            </a:r>
            <a:r>
              <a:rPr lang="en-US" dirty="0" smtClean="0"/>
              <a:t>.</a:t>
            </a:r>
          </a:p>
          <a:p>
            <a:pPr algn="just"/>
            <a:endParaRPr lang="en-US" dirty="0" smtClean="0"/>
          </a:p>
          <a:p>
            <a:pPr algn="just"/>
            <a:r>
              <a:rPr lang="en-US" dirty="0" smtClean="0"/>
              <a:t>Government accepted all recommendations and committed to their implementation</a:t>
            </a:r>
            <a:r>
              <a:rPr lang="en-GB" dirty="0" smtClean="0"/>
              <a:t>.</a:t>
            </a:r>
          </a:p>
          <a:p>
            <a:pPr algn="just"/>
            <a:endParaRPr lang="en-US" dirty="0"/>
          </a:p>
          <a:p>
            <a:endParaRPr lang="en-GB" dirty="0"/>
          </a:p>
        </p:txBody>
      </p:sp>
    </p:spTree>
    <p:extLst>
      <p:ext uri="{BB962C8B-B14F-4D97-AF65-F5344CB8AC3E}">
        <p14:creationId xmlns:p14="http://schemas.microsoft.com/office/powerpoint/2010/main" val="768941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1_Default Design 1">
      <a:dk1>
        <a:srgbClr val="0069AA"/>
      </a:dk1>
      <a:lt1>
        <a:srgbClr val="FFFFFF"/>
      </a:lt1>
      <a:dk2>
        <a:srgbClr val="0069AA"/>
      </a:dk2>
      <a:lt2>
        <a:srgbClr val="808080"/>
      </a:lt2>
      <a:accent1>
        <a:srgbClr val="BBE0E3"/>
      </a:accent1>
      <a:accent2>
        <a:srgbClr val="333399"/>
      </a:accent2>
      <a:accent3>
        <a:srgbClr val="FFFFFF"/>
      </a:accent3>
      <a:accent4>
        <a:srgbClr val="005991"/>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69AA"/>
        </a:dk1>
        <a:lt1>
          <a:srgbClr val="FFFFFF"/>
        </a:lt1>
        <a:dk2>
          <a:srgbClr val="0069AA"/>
        </a:dk2>
        <a:lt2>
          <a:srgbClr val="808080"/>
        </a:lt2>
        <a:accent1>
          <a:srgbClr val="BBE0E3"/>
        </a:accent1>
        <a:accent2>
          <a:srgbClr val="333399"/>
        </a:accent2>
        <a:accent3>
          <a:srgbClr val="FFFFFF"/>
        </a:accent3>
        <a:accent4>
          <a:srgbClr val="00599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3">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69AA"/>
        </a:hlink>
        <a:folHlink>
          <a:srgbClr val="99CC00"/>
        </a:folHlink>
      </a:clrScheme>
      <a:clrMap bg1="lt1" tx1="dk1" bg2="lt2" tx2="dk2" accent1="accent1" accent2="accent2" accent3="accent3" accent4="accent4" accent5="accent5" accent6="accent6" hlink="hlink" folHlink="folHlink"/>
    </a:extraClrScheme>
    <a:extraClrScheme>
      <a:clrScheme name="1_Default Design 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77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 Presentation 2009</Template>
  <TotalTime>35557</TotalTime>
  <Words>1994</Words>
  <Application>Microsoft Office PowerPoint</Application>
  <PresentationFormat>On-screen Show (4:3)</PresentationFormat>
  <Paragraphs>171</Paragraphs>
  <Slides>35</Slides>
  <Notes>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2_Default Design</vt:lpstr>
      <vt:lpstr>Office Theme</vt:lpstr>
      <vt:lpstr>PowerPoint Presentation</vt:lpstr>
      <vt:lpstr>PowerPoint Presentation</vt:lpstr>
      <vt:lpstr>Issues Arising for RFCC?</vt:lpstr>
      <vt:lpstr>Overview for Session</vt:lpstr>
      <vt:lpstr>Reminder of the current structures and why they were formed as they are?   </vt:lpstr>
      <vt:lpstr>2007 – Floods / Chaos and Reaction</vt:lpstr>
      <vt:lpstr>2007 Floods and Pitt Review</vt:lpstr>
      <vt:lpstr>2007 Structures – “Pre-Pitt”</vt:lpstr>
      <vt:lpstr>Sir Michael Pitt’s Review</vt:lpstr>
      <vt:lpstr>Pitt’s Recommendations</vt:lpstr>
      <vt:lpstr>Pitt’s Recommendations on local flood structures</vt:lpstr>
      <vt:lpstr>The “Post Pitt” Revolution Continues today</vt:lpstr>
      <vt:lpstr>Flood and Coastal Structures</vt:lpstr>
      <vt:lpstr>2017 Gov’t Response to EFRA Review</vt:lpstr>
      <vt:lpstr>2017 Gov’t Response to EFRA Review</vt:lpstr>
      <vt:lpstr>what do RFCC’s do?   </vt:lpstr>
      <vt:lpstr>Roles and Responsibilities of RFCCs</vt:lpstr>
      <vt:lpstr>RFCC Purpose</vt:lpstr>
      <vt:lpstr>PowerPoint Presentation</vt:lpstr>
      <vt:lpstr>RFCC Statutory Functions </vt:lpstr>
      <vt:lpstr>Additional Considerations  for RFCC </vt:lpstr>
      <vt:lpstr>Additional Considerations For RFCC </vt:lpstr>
      <vt:lpstr> RFCC Constitution </vt:lpstr>
      <vt:lpstr>Reg 6.—(1) The composition of a Regional Flood and Coastal Committee  </vt:lpstr>
      <vt:lpstr>RFCC Anglia (Eastern)</vt:lpstr>
      <vt:lpstr>RFCC Anglia (Eastern)</vt:lpstr>
      <vt:lpstr>RFCC Principles and Priorities</vt:lpstr>
      <vt:lpstr>RFCC Principles and Priorities</vt:lpstr>
      <vt:lpstr>Looking to the Future  How can we work together locally to make communities safer?</vt:lpstr>
      <vt:lpstr>Local People / Local Choices</vt:lpstr>
      <vt:lpstr>RFCC’s Ambition</vt:lpstr>
      <vt:lpstr>Where are we now?</vt:lpstr>
      <vt:lpstr>Challenges?</vt:lpstr>
      <vt:lpstr>EA / RFCC Planning?</vt:lpstr>
      <vt:lpstr>What Can You Do to Help?</vt:lpstr>
    </vt:vector>
  </TitlesOfParts>
  <Company>Environment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VQUILLBISHOP</dc:creator>
  <cp:lastModifiedBy>Lucy Williams</cp:lastModifiedBy>
  <cp:revision>884</cp:revision>
  <dcterms:created xsi:type="dcterms:W3CDTF">2009-01-29T12:01:55Z</dcterms:created>
  <dcterms:modified xsi:type="dcterms:W3CDTF">2017-01-31T08:59:04Z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0x010100C74AB75976ADD44F8F66C03817267560</vt:lpwstr>
  </property>
</Properties>
</file>