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01" r:id="rId3"/>
    <p:sldId id="299" r:id="rId4"/>
    <p:sldId id="295" r:id="rId5"/>
    <p:sldId id="289" r:id="rId6"/>
    <p:sldId id="331" r:id="rId7"/>
    <p:sldId id="330" r:id="rId8"/>
    <p:sldId id="325" r:id="rId9"/>
    <p:sldId id="304" r:id="rId10"/>
    <p:sldId id="300" r:id="rId11"/>
    <p:sldId id="313" r:id="rId12"/>
    <p:sldId id="314" r:id="rId13"/>
    <p:sldId id="326" r:id="rId14"/>
    <p:sldId id="303" r:id="rId15"/>
    <p:sldId id="317" r:id="rId16"/>
    <p:sldId id="318" r:id="rId17"/>
    <p:sldId id="335" r:id="rId18"/>
    <p:sldId id="334" r:id="rId19"/>
    <p:sldId id="321" r:id="rId20"/>
    <p:sldId id="345" r:id="rId21"/>
    <p:sldId id="305" r:id="rId22"/>
    <p:sldId id="341" r:id="rId23"/>
    <p:sldId id="342" r:id="rId24"/>
    <p:sldId id="343" r:id="rId25"/>
    <p:sldId id="292" r:id="rId26"/>
    <p:sldId id="337" r:id="rId27"/>
    <p:sldId id="332" r:id="rId28"/>
    <p:sldId id="340" r:id="rId29"/>
    <p:sldId id="323" r:id="rId30"/>
    <p:sldId id="324" r:id="rId3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71174" autoAdjust="0"/>
  </p:normalViewPr>
  <p:slideViewPr>
    <p:cSldViewPr>
      <p:cViewPr varScale="1">
        <p:scale>
          <a:sx n="85" d="100"/>
          <a:sy n="85" d="100"/>
        </p:scale>
        <p:origin x="196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A5820-B215-4EC2-8229-CA255A2E3C66}" type="datetimeFigureOut">
              <a:rPr lang="en-GB" smtClean="0"/>
              <a:t>14/02/2019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DAEFA-22B2-4F8B-943E-2460BB4560A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23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C89A-6D7C-47C5-916E-06BBB2A1CD68}" type="datetimeFigureOut">
              <a:rPr lang="en-GB" smtClean="0"/>
              <a:t>14/02/2019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354CD-AD63-4446-89ED-218185262F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918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354CD-AD63-4446-89ED-218185262FF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8396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608" y="4714879"/>
            <a:ext cx="5906097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z="1400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79F780-77E0-45B8-BBB2-31D60B74A35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608" y="4714879"/>
            <a:ext cx="5906097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z="1400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79F780-77E0-45B8-BBB2-31D60B74A35C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608" y="4714879"/>
            <a:ext cx="5906097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z="1400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79F780-77E0-45B8-BBB2-31D60B74A35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608" y="4714879"/>
            <a:ext cx="5906097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z="1400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79F780-77E0-45B8-BBB2-31D60B74A35C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609" y="4714878"/>
            <a:ext cx="5906096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z="1400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79F780-77E0-45B8-BBB2-31D60B74A35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113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9920-B960-474C-BFAB-8B77A9CFB4BE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858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C8034-E97D-4F5C-891C-05C050F0179B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C8034-E97D-4F5C-891C-05C050F0179B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C8034-E97D-4F5C-891C-05C050F0179B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9920-B960-474C-BFAB-8B77A9CFB4BE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191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1AF84-A31B-4A1F-B7C2-A7D481F27880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857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8B4C5-B683-4D9F-B4A0-92A570728895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71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9920-B960-474C-BFAB-8B77A9CFB4BE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1917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C8034-E97D-4F5C-891C-05C050F0179B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C8034-E97D-4F5C-891C-05C050F0179B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9920-B960-474C-BFAB-8B77A9CFB4BE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1917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354CD-AD63-4446-89ED-218185262FF2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922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dirty="0">
                <a:cs typeface="Arial" charset="0"/>
              </a:rPr>
              <a:t>www.cse.org.uk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400" baseline="0" dirty="0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dirty="0">
                <a:cs typeface="Arial" charset="0"/>
              </a:rPr>
              <a:t>www.cse.org.uk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354CD-AD63-4446-89ED-218185262FF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233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9740-8199-447D-BC38-57EE6962B50C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C33EC-7E62-41A4-9E3F-1CA5DC94538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008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DA060-C4EF-40AC-90DF-DC161FB44436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DA060-C4EF-40AC-90DF-DC161FB44436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C33EC-7E62-41A4-9E3F-1CA5DC94538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008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1AF84-A31B-4A1F-B7C2-A7D481F27880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438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44CB-A569-44E9-B987-B29A93CBED91}" type="datetimeFigureOut">
              <a:rPr lang="en-GB" smtClean="0"/>
              <a:t>14/02/2019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D964-4946-417D-8236-0E7C708A8F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23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44CB-A569-44E9-B987-B29A93CBED91}" type="datetimeFigureOut">
              <a:rPr lang="en-GB" smtClean="0"/>
              <a:t>14/02/2019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D964-4946-417D-8236-0E7C708A8F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189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44CB-A569-44E9-B987-B29A93CBED91}" type="datetimeFigureOut">
              <a:rPr lang="en-GB" smtClean="0"/>
              <a:t>14/02/2019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D964-4946-417D-8236-0E7C708A8F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51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44CB-A569-44E9-B987-B29A93CBED91}" type="datetimeFigureOut">
              <a:rPr lang="en-GB" smtClean="0"/>
              <a:t>14/02/2019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D964-4946-417D-8236-0E7C708A8F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5791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44CB-A569-44E9-B987-B29A93CBED91}" type="datetimeFigureOut">
              <a:rPr lang="en-GB" smtClean="0"/>
              <a:t>14/02/2019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D964-4946-417D-8236-0E7C708A8F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79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44CB-A569-44E9-B987-B29A93CBED91}" type="datetimeFigureOut">
              <a:rPr lang="en-GB" smtClean="0"/>
              <a:t>14/02/2019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D964-4946-417D-8236-0E7C708A8F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03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44CB-A569-44E9-B987-B29A93CBED91}" type="datetimeFigureOut">
              <a:rPr lang="en-GB" smtClean="0"/>
              <a:t>14/02/2019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D964-4946-417D-8236-0E7C708A8F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846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44CB-A569-44E9-B987-B29A93CBED91}" type="datetimeFigureOut">
              <a:rPr lang="en-GB" smtClean="0"/>
              <a:t>14/02/2019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D964-4946-417D-8236-0E7C708A8F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59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44CB-A569-44E9-B987-B29A93CBED91}" type="datetimeFigureOut">
              <a:rPr lang="en-GB" smtClean="0"/>
              <a:t>14/02/2019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D964-4946-417D-8236-0E7C708A8F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999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44CB-A569-44E9-B987-B29A93CBED91}" type="datetimeFigureOut">
              <a:rPr lang="en-GB" smtClean="0"/>
              <a:t>14/02/2019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D964-4946-417D-8236-0E7C708A8F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66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44CB-A569-44E9-B987-B29A93CBED91}" type="datetimeFigureOut">
              <a:rPr lang="en-GB" smtClean="0"/>
              <a:t>14/02/2019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D964-4946-417D-8236-0E7C708A8F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87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C44CB-A569-44E9-B987-B29A93CBED91}" type="datetimeFigureOut">
              <a:rPr lang="en-GB" smtClean="0"/>
              <a:t>14/02/2019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AD964-4946-417D-8236-0E7C708A8F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65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ccc.org.uk/wp-content/uploads/2018/06/CCC-2018-Progress-Report-to-Parliament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hyperlink" Target="http://www.cse.org.uk/neighbourhoodplanni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neighbourhoodplanning@cse.org.uk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theccc.org.uk/wp-content/uploads/2018/06/CCC-2018-Progress-Report-to-Parliament.pdf" TargetMode="Externa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se.org.uk/img/760/760/3/downloads/image/1480349715_f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25" y="2982642"/>
            <a:ext cx="4873755" cy="358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2328"/>
          </a:xfrm>
          <a:prstGeom prst="rect">
            <a:avLst/>
          </a:prstGeom>
        </p:spPr>
      </p:pic>
      <p:pic>
        <p:nvPicPr>
          <p:cNvPr id="8" name="Picture 7" descr="CSE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88640"/>
            <a:ext cx="1038787" cy="7920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19" y="1268759"/>
            <a:ext cx="8568953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Neighbourhood Planning:</a:t>
            </a:r>
          </a:p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Strengthening the role of communities in renewable energy.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6012160" y="3789040"/>
            <a:ext cx="3102113" cy="2304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b="1" dirty="0"/>
              <a:t>Graham McGrath</a:t>
            </a:r>
          </a:p>
          <a:p>
            <a:pPr>
              <a:lnSpc>
                <a:spcPct val="80000"/>
              </a:lnSpc>
            </a:pP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2400" b="1" dirty="0"/>
              <a:t>Centre for Sustainable Energy</a:t>
            </a:r>
            <a:endParaRPr lang="en-GB" sz="2400" dirty="0"/>
          </a:p>
          <a:p>
            <a:pPr>
              <a:lnSpc>
                <a:spcPct val="120000"/>
              </a:lnSpc>
            </a:pPr>
            <a:r>
              <a:rPr lang="en-GB" sz="2400" dirty="0"/>
              <a:t>Twitter - @cse_bristol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941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85" y="1286119"/>
            <a:ext cx="8184935" cy="4817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086475"/>
            <a:ext cx="908685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Committee on climate change - 2018 Progress Report to Parliament </a:t>
            </a:r>
            <a:r>
              <a:rPr lang="en-GB" sz="1400" dirty="0">
                <a:hlinkClick r:id="rId4"/>
              </a:rPr>
              <a:t>www.theccc.org.uk/wp-content/uploads/2018/06/CCC-2018-Progress-Report-to-Parliament.pdf</a:t>
            </a:r>
            <a:endParaRPr lang="en-GB" sz="1400" dirty="0"/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0305" y="135541"/>
            <a:ext cx="8547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Can Neighbourhood Plans fill this policy gap? </a:t>
            </a:r>
          </a:p>
        </p:txBody>
      </p:sp>
    </p:spTree>
    <p:extLst>
      <p:ext uri="{BB962C8B-B14F-4D97-AF65-F5344CB8AC3E}">
        <p14:creationId xmlns:p14="http://schemas.microsoft.com/office/powerpoint/2010/main" val="2894300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2328"/>
          </a:xfrm>
          <a:prstGeom prst="rect">
            <a:avLst/>
          </a:prstGeom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280126" y="1772816"/>
            <a:ext cx="8496944" cy="4752527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r>
              <a:rPr lang="en-GB" sz="3200" dirty="0">
                <a:latin typeface="Segoe UI Semibold" panose="020B0702040204020203" pitchFamily="34" charset="0"/>
              </a:rPr>
              <a:t>Neighbourhood Plans can:</a:t>
            </a:r>
          </a:p>
          <a:p>
            <a:pPr marL="3429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GB" sz="2800" dirty="0"/>
          </a:p>
          <a:p>
            <a:pPr marL="3429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800" dirty="0"/>
              <a:t>Create </a:t>
            </a:r>
            <a:r>
              <a:rPr lang="en-GB" sz="2800" b="1" dirty="0"/>
              <a:t>locally specific</a:t>
            </a:r>
            <a:r>
              <a:rPr lang="en-GB" sz="2800" dirty="0"/>
              <a:t>, place based policy </a:t>
            </a:r>
            <a:r>
              <a:rPr lang="en-GB" sz="2800" b="1" dirty="0"/>
              <a:t>not covered within the local plan</a:t>
            </a:r>
            <a:r>
              <a:rPr lang="en-GB" sz="2800" dirty="0"/>
              <a:t> strategic policies.</a:t>
            </a:r>
          </a:p>
          <a:p>
            <a:pPr marL="3429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800" b="1" dirty="0"/>
              <a:t>Add detail </a:t>
            </a:r>
            <a:r>
              <a:rPr lang="en-GB" sz="2800" dirty="0"/>
              <a:t>to strategic policies in the local plan.</a:t>
            </a:r>
          </a:p>
          <a:p>
            <a:pPr marL="3429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800" dirty="0"/>
              <a:t>Create community consent for a range of strategies (e.g. town centre remodelling, renewable energy projects)  </a:t>
            </a:r>
          </a:p>
          <a:p>
            <a:pPr marL="457200" indent="-457200"/>
            <a:endParaRPr lang="en-GB" sz="3200" dirty="0">
              <a:latin typeface="Segoe UI Semibold" panose="020B0702040204020203" pitchFamily="34" charset="0"/>
            </a:endParaRPr>
          </a:p>
          <a:p>
            <a:pPr marL="457200" indent="-457200"/>
            <a:endParaRPr lang="en-GB" sz="2400" dirty="0"/>
          </a:p>
          <a:p>
            <a:br>
              <a:rPr lang="en-GB" sz="3600" dirty="0">
                <a:latin typeface="Segoe UI Semibold" panose="020B0702040204020203" pitchFamily="34" charset="0"/>
              </a:rPr>
            </a:br>
            <a:endParaRPr lang="en-GB" sz="3600" dirty="0">
              <a:latin typeface="Segoe UI Semibold" panose="020B07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5701"/>
            <a:ext cx="994073" cy="108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76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2328"/>
          </a:xfrm>
          <a:prstGeom prst="rect">
            <a:avLst/>
          </a:prstGeom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280126" y="1340768"/>
            <a:ext cx="8496944" cy="5184575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r>
              <a:rPr lang="en-GB" sz="3200" dirty="0">
                <a:latin typeface="Segoe UI Semibold" panose="020B0702040204020203" pitchFamily="34" charset="0"/>
              </a:rPr>
              <a:t>Neighbourhood Plans……..</a:t>
            </a:r>
            <a:endParaRPr lang="en-GB" sz="4000" dirty="0">
              <a:latin typeface="Segoe UI Semibold" panose="020B0702040204020203" pitchFamily="34" charset="0"/>
            </a:endParaRPr>
          </a:p>
          <a:p>
            <a:pPr marL="0" lvl="1" eaLnBrk="0" hangingPunct="0">
              <a:spcBef>
                <a:spcPct val="20000"/>
              </a:spcBef>
            </a:pPr>
            <a:endParaRPr lang="en-US" sz="2800" dirty="0"/>
          </a:p>
          <a:p>
            <a:pPr marL="514350" lvl="1" indent="-51435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Go further than local plan consultation or engagement.</a:t>
            </a:r>
          </a:p>
          <a:p>
            <a:pPr marL="514350" lvl="1" indent="-51435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Engender a sense of co-creation, and of community ownership of development.  </a:t>
            </a:r>
          </a:p>
          <a:p>
            <a:pPr marL="514350" lvl="1" indent="-51435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Provide communities with greater financial and social benefits by engaging them in the planning system at the earliest possible stage:</a:t>
            </a:r>
          </a:p>
          <a:p>
            <a:pPr lvl="3" indent="-457200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Segoe UI Semibold" panose="020B0702040204020203" pitchFamily="34" charset="0"/>
              </a:rPr>
              <a:t>CIL revenue from developers  increases from 15% to 25%</a:t>
            </a:r>
          </a:p>
          <a:p>
            <a:pPr lvl="3" indent="-457200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Segoe UI Semibold" panose="020B0702040204020203" pitchFamily="34" charset="0"/>
              </a:rPr>
              <a:t>The community can chose where this revenue is spent</a:t>
            </a:r>
          </a:p>
          <a:p>
            <a:pPr lvl="3" indent="-457200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GB" sz="2400" dirty="0">
              <a:latin typeface="Segoe UI Semibold" panose="020B0702040204020203" pitchFamily="34" charset="0"/>
            </a:endParaRPr>
          </a:p>
          <a:p>
            <a:pPr marL="457200" indent="-457200"/>
            <a:endParaRPr lang="en-GB" sz="2400" dirty="0"/>
          </a:p>
          <a:p>
            <a:br>
              <a:rPr lang="en-GB" sz="3600" dirty="0">
                <a:latin typeface="Segoe UI Semibold" panose="020B0702040204020203" pitchFamily="34" charset="0"/>
              </a:rPr>
            </a:br>
            <a:endParaRPr lang="en-GB" sz="3600" dirty="0">
              <a:latin typeface="Segoe UI Semibold" panose="020B07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5701"/>
            <a:ext cx="994073" cy="108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43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23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5701"/>
            <a:ext cx="994073" cy="1086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2134" y="3550820"/>
            <a:ext cx="554461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3" algn="ctr"/>
            <a:r>
              <a:rPr lang="en-GB" sz="2800" dirty="0"/>
              <a:t>Vision setting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9636" y="2566074"/>
            <a:ext cx="59766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dk1"/>
                </a:solidFill>
              </a:rPr>
              <a:t>Principles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6611" y="1556792"/>
            <a:ext cx="7049765" cy="5232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Community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68177" y="4541490"/>
            <a:ext cx="475252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3" algn="ctr"/>
            <a:r>
              <a:rPr lang="en-GB" sz="2800" dirty="0"/>
              <a:t>Policies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6250" y="5573910"/>
            <a:ext cx="3456384" cy="5232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3" algn="ctr"/>
            <a:r>
              <a:rPr lang="en-GB" sz="2800" dirty="0"/>
              <a:t>Actions</a:t>
            </a:r>
          </a:p>
        </p:txBody>
      </p:sp>
      <p:cxnSp>
        <p:nvCxnSpPr>
          <p:cNvPr id="15" name="Straight Arrow Connector 14"/>
          <p:cNvCxnSpPr>
            <a:stCxn id="11" idx="2"/>
            <a:endCxn id="8" idx="0"/>
          </p:cNvCxnSpPr>
          <p:nvPr/>
        </p:nvCxnSpPr>
        <p:spPr>
          <a:xfrm>
            <a:off x="4431494" y="2080012"/>
            <a:ext cx="6474" cy="48606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2"/>
            <a:endCxn id="5" idx="0"/>
          </p:cNvCxnSpPr>
          <p:nvPr/>
        </p:nvCxnSpPr>
        <p:spPr>
          <a:xfrm>
            <a:off x="4437968" y="3089294"/>
            <a:ext cx="6474" cy="46152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2"/>
            <a:endCxn id="12" idx="0"/>
          </p:cNvCxnSpPr>
          <p:nvPr/>
        </p:nvCxnSpPr>
        <p:spPr>
          <a:xfrm>
            <a:off x="4444442" y="4074040"/>
            <a:ext cx="0" cy="4674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2"/>
            <a:endCxn id="13" idx="0"/>
          </p:cNvCxnSpPr>
          <p:nvPr/>
        </p:nvCxnSpPr>
        <p:spPr>
          <a:xfrm>
            <a:off x="4444442" y="5064710"/>
            <a:ext cx="0" cy="509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189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2328"/>
          </a:xfrm>
          <a:prstGeom prst="rect">
            <a:avLst/>
          </a:prstGeom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280126" y="1340768"/>
            <a:ext cx="8496944" cy="5184575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r>
              <a:rPr lang="en-GB" sz="3200" dirty="0">
                <a:latin typeface="Segoe UI Semibold" panose="020B0702040204020203" pitchFamily="34" charset="0"/>
              </a:rPr>
              <a:t>A huge opportunity for tackling climate change:</a:t>
            </a:r>
            <a:endParaRPr lang="en-GB" sz="4000" dirty="0">
              <a:latin typeface="Segoe UI Semibold" panose="020B0702040204020203" pitchFamily="34" charset="0"/>
            </a:endParaRPr>
          </a:p>
          <a:p>
            <a:pPr marL="3429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/>
              <a:t>To normalise and localise climate change discussion, which is normally disparate from daily life.</a:t>
            </a:r>
          </a:p>
          <a:p>
            <a:pPr marL="3429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/>
              <a:t>To kick start take effective local action on climate change where national government policy is lacking. </a:t>
            </a:r>
          </a:p>
          <a:p>
            <a:pPr marL="0" lvl="1" algn="ctr" eaLnBrk="0" hangingPunct="0">
              <a:spcBef>
                <a:spcPct val="20000"/>
              </a:spcBef>
            </a:pPr>
            <a:r>
              <a:rPr lang="en-US" sz="2800" b="1" dirty="0"/>
              <a:t>But</a:t>
            </a:r>
            <a:r>
              <a:rPr lang="en-US" sz="2800" dirty="0"/>
              <a:t>…..</a:t>
            </a:r>
          </a:p>
          <a:p>
            <a:pPr marL="0" lvl="1" eaLnBrk="0" hangingPunct="0">
              <a:spcBef>
                <a:spcPct val="20000"/>
              </a:spcBef>
            </a:pPr>
            <a:r>
              <a:rPr lang="en-US" sz="2800" dirty="0"/>
              <a:t>What options are there – and what are the most effective for your area?</a:t>
            </a:r>
          </a:p>
          <a:p>
            <a:pPr marL="3429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/>
          </a:p>
          <a:p>
            <a:pPr marL="457200" indent="-457200"/>
            <a:r>
              <a:rPr lang="en-GB" sz="3200" dirty="0">
                <a:latin typeface="Segoe UI Semibold" panose="020B0702040204020203" pitchFamily="34" charset="0"/>
              </a:rPr>
              <a:t> </a:t>
            </a:r>
          </a:p>
          <a:p>
            <a:pPr marL="457200" indent="-457200"/>
            <a:endParaRPr lang="en-GB" sz="3200" dirty="0">
              <a:latin typeface="Segoe UI Semibold" panose="020B0702040204020203" pitchFamily="34" charset="0"/>
            </a:endParaRPr>
          </a:p>
          <a:p>
            <a:pPr marL="457200" indent="-457200"/>
            <a:endParaRPr lang="en-GB" sz="2400" dirty="0"/>
          </a:p>
          <a:p>
            <a:br>
              <a:rPr lang="en-GB" sz="3600" dirty="0">
                <a:latin typeface="Segoe UI Semibold" panose="020B0702040204020203" pitchFamily="34" charset="0"/>
              </a:rPr>
            </a:br>
            <a:endParaRPr lang="en-GB" sz="3600" dirty="0">
              <a:latin typeface="Segoe UI Semibold" panose="020B07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5701"/>
            <a:ext cx="994073" cy="108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08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carbondescent.org.uk/blog/wp-content/uploads/2011/05/Jonas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0" b="-957"/>
          <a:stretch/>
        </p:blipFill>
        <p:spPr bwMode="auto">
          <a:xfrm>
            <a:off x="92166" y="2275598"/>
            <a:ext cx="8552490" cy="402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890685"/>
            <a:ext cx="8136903" cy="5017757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428657" y="1770002"/>
            <a:ext cx="8715343" cy="5572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D63908"/>
              </a:buClr>
              <a:buSzPct val="125000"/>
              <a:defRPr/>
            </a:pP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7" name="Picture 6" descr="CSE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166" y="175119"/>
            <a:ext cx="1038787" cy="792087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1115615" y="175120"/>
            <a:ext cx="8080233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/>
            <a:r>
              <a:rPr lang="en-GB" sz="3600" dirty="0">
                <a:latin typeface="Segoe UI Semibold" panose="020B0702040204020203" pitchFamily="34" charset="0"/>
              </a:rPr>
              <a:t> What planning policies can be implemented to mitigate these carbon emissions?</a:t>
            </a:r>
            <a:endParaRPr lang="en-GB" sz="4400" dirty="0">
              <a:latin typeface="Segoe UI Semibold" panose="020B07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4026"/>
            <a:ext cx="8118445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/>
              <a:t>Planning for energy is not only about energy generation.  It is also about ensuring high levels  of energy efficiency.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73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37655"/>
            <a:ext cx="8352928" cy="596085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en-GB" sz="3600" dirty="0">
                <a:latin typeface="Corbel" pitchFamily="34" charset="0"/>
              </a:rPr>
              <a:t>Energy efficiency in domestic buildings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63"/>
            <a:ext cx="9144000" cy="1142328"/>
          </a:xfrm>
          <a:prstGeom prst="rect">
            <a:avLst/>
          </a:prstGeom>
        </p:spPr>
      </p:pic>
      <p:pic>
        <p:nvPicPr>
          <p:cNvPr id="9" name="Picture 8" descr="CSE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1038787" cy="792087"/>
          </a:xfrm>
          <a:prstGeom prst="rect">
            <a:avLst/>
          </a:prstGeom>
        </p:spPr>
      </p:pic>
      <p:pic>
        <p:nvPicPr>
          <p:cNvPr id="1028" name="Picture 4" descr="Image result for zero carb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8" y="2288457"/>
            <a:ext cx="4449368" cy="444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95528" y="2132856"/>
            <a:ext cx="42484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majority of buildings which will being used in 2050 have already been built. Therefore encouraging sensitive retro- fitting of historic buildings is essential.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Neighbourhood Plans can demonstrate that historic value  and energy efficiency improvements can coexist. </a:t>
            </a:r>
          </a:p>
        </p:txBody>
      </p:sp>
    </p:spTree>
    <p:extLst>
      <p:ext uri="{BB962C8B-B14F-4D97-AF65-F5344CB8AC3E}">
        <p14:creationId xmlns:p14="http://schemas.microsoft.com/office/powerpoint/2010/main" val="3366574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63"/>
            <a:ext cx="9144000" cy="1142328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7504" y="1340768"/>
            <a:ext cx="856895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3600" dirty="0">
                <a:latin typeface="Corbel" pitchFamily="34" charset="0"/>
                <a:ea typeface="+mn-ea"/>
                <a:cs typeface="+mn-cs"/>
              </a:rPr>
              <a:t>Filling gaps in council policies – domestic energy efficiency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1796" y="2420888"/>
            <a:ext cx="8229600" cy="4165923"/>
          </a:xfrm>
        </p:spPr>
        <p:txBody>
          <a:bodyPr>
            <a:normAutofit/>
          </a:bodyPr>
          <a:lstStyle/>
          <a:p>
            <a:r>
              <a:rPr lang="en-US" sz="2400" dirty="0"/>
              <a:t>Lack of clarity from central government whether Neighbourhood Plan groups can set their own binding energy efficiency standards.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/>
              <a:t>However…..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We are currently </a:t>
            </a:r>
            <a:r>
              <a:rPr lang="en-GB" sz="2400" dirty="0"/>
              <a:t>supporting a number of neighbourhood plan groups who wish to develop binding energy efficiency targets for new development</a:t>
            </a:r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75692"/>
            <a:ext cx="994073" cy="108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58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548" y="2708920"/>
            <a:ext cx="4698523" cy="401290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400" dirty="0"/>
              <a:t>"All non-residential buildings to aim for BREEAM standards of ‘very good’ </a:t>
            </a:r>
            <a:r>
              <a:rPr lang="en-GB" sz="2400" i="1" u="sng" dirty="0"/>
              <a:t>or ‘excellent’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1800" dirty="0"/>
              <a:t>Tickhill Neighbourhood Plan - made July 2015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/>
              <a:t>New non-domestic buildings must meet the BREEAM rating of at least ‘Very Good’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dirty="0"/>
              <a:t>Doncaster Core Strategy 2011 – 2028</a:t>
            </a:r>
            <a:endParaRPr lang="en-GB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63"/>
            <a:ext cx="9144000" cy="1142328"/>
          </a:xfrm>
          <a:prstGeom prst="rect">
            <a:avLst/>
          </a:prstGeom>
        </p:spPr>
      </p:pic>
      <p:pic>
        <p:nvPicPr>
          <p:cNvPr id="7" name="Picture 6" descr="CSE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1038787" cy="792087"/>
          </a:xfrm>
          <a:prstGeom prst="rect">
            <a:avLst/>
          </a:prstGeom>
        </p:spPr>
      </p:pic>
      <p:pic>
        <p:nvPicPr>
          <p:cNvPr id="6146" name="Picture 2" descr="Image result for breeam excell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257" y="2708920"/>
            <a:ext cx="338437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7504" y="1340768"/>
            <a:ext cx="856895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3600" dirty="0">
                <a:latin typeface="Corbel" pitchFamily="34" charset="0"/>
                <a:ea typeface="+mn-ea"/>
                <a:cs typeface="+mn-cs"/>
              </a:rPr>
              <a:t>Filling gaps in council policies – commercial Energy efficiency</a:t>
            </a:r>
          </a:p>
        </p:txBody>
      </p:sp>
    </p:spTree>
    <p:extLst>
      <p:ext uri="{BB962C8B-B14F-4D97-AF65-F5344CB8AC3E}">
        <p14:creationId xmlns:p14="http://schemas.microsoft.com/office/powerpoint/2010/main" val="1719762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549" y="2276872"/>
            <a:ext cx="8184595" cy="4012904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200" dirty="0"/>
              <a:t>Named after the council which adopted the first prescriptive planning policy to require new commercial buildings over a certain size to generate at least 10% of their energy needs using on site renewable energy equipment.</a:t>
            </a:r>
            <a:endParaRPr lang="en-GB" sz="1700" dirty="0"/>
          </a:p>
          <a:p>
            <a:pPr>
              <a:spcAft>
                <a:spcPts val="1200"/>
              </a:spcAft>
            </a:pPr>
            <a:r>
              <a:rPr lang="en-GB" sz="2000" dirty="0"/>
              <a:t>“</a:t>
            </a:r>
            <a:r>
              <a:rPr lang="en-GB" dirty="0"/>
              <a:t>All new developments must secure at least 10% of their total regulated energy from decentralised and renewable or low carbon sources.”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1900" dirty="0"/>
              <a:t>Tickhill Neighbourhood Plan - made July 2015 – </a:t>
            </a:r>
          </a:p>
          <a:p>
            <a:pPr marL="0" indent="0">
              <a:spcAft>
                <a:spcPts val="1200"/>
              </a:spcAft>
              <a:buNone/>
            </a:pPr>
            <a:endParaRPr lang="en-GB" sz="20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340768"/>
            <a:ext cx="8568952" cy="76517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GB" sz="3600" dirty="0">
                <a:latin typeface="Corbel" pitchFamily="34" charset="0"/>
                <a:ea typeface="+mn-ea"/>
                <a:cs typeface="+mn-cs"/>
              </a:rPr>
              <a:t>Energy use policy – the Merton Rule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5"/>
            <a:ext cx="9144000" cy="1142328"/>
          </a:xfrm>
          <a:prstGeom prst="rect">
            <a:avLst/>
          </a:prstGeom>
        </p:spPr>
      </p:pic>
      <p:pic>
        <p:nvPicPr>
          <p:cNvPr id="9" name="Picture 8" descr="CSE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1038787" cy="79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49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19"/>
            <a:ext cx="9144000" cy="1142328"/>
          </a:xfrm>
          <a:prstGeom prst="rect">
            <a:avLst/>
          </a:prstGeom>
        </p:spPr>
      </p:pic>
      <p:pic>
        <p:nvPicPr>
          <p:cNvPr id="2052" name="Picture 4" descr="Image result for local pla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11" y="2842810"/>
            <a:ext cx="3024336" cy="218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neighbourhood pla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47843"/>
            <a:ext cx="1296144" cy="179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15067" y="5486234"/>
            <a:ext cx="3115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Local Plans (by Local Planning Authorities)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92080" y="5178541"/>
            <a:ext cx="3115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Neighbourhood Plans (by parish councils and self-defining local neighbourhoods)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5701"/>
            <a:ext cx="994073" cy="10866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1484784"/>
            <a:ext cx="8352928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Why include energy policies within a Neighbourhood Plan? </a:t>
            </a:r>
            <a:endParaRPr lang="en-GB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5926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2328"/>
          </a:xfrm>
          <a:prstGeom prst="rect">
            <a:avLst/>
          </a:prstGeom>
        </p:spPr>
      </p:pic>
      <p:pic>
        <p:nvPicPr>
          <p:cNvPr id="6" name="Picture 5" descr="CSE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1038787" cy="792087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9331" y="1175123"/>
            <a:ext cx="914400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  <a:defRPr/>
            </a:pPr>
            <a:r>
              <a:rPr lang="en-GB" sz="4000" dirty="0">
                <a:ea typeface="+mn-ea"/>
                <a:cs typeface="+mn-cs"/>
              </a:rPr>
              <a:t>Renewable Energy Generation Policies 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1540" y="5157192"/>
            <a:ext cx="8892988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7217" y="2852936"/>
            <a:ext cx="7380820" cy="1573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31540" y="4005064"/>
            <a:ext cx="8172908" cy="1273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0" y="1821311"/>
            <a:ext cx="8604448" cy="436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95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052736"/>
            <a:ext cx="5809583" cy="5544616"/>
            <a:chOff x="1115616" y="1898422"/>
            <a:chExt cx="4608512" cy="456865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2"/>
            <a:stretch/>
          </p:blipFill>
          <p:spPr bwMode="auto">
            <a:xfrm>
              <a:off x="1115616" y="1898422"/>
              <a:ext cx="4608512" cy="4025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466"/>
            <a:stretch/>
          </p:blipFill>
          <p:spPr bwMode="auto">
            <a:xfrm>
              <a:off x="1290307" y="5923464"/>
              <a:ext cx="4361813" cy="543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5" name="Picture 7" descr="Image result for wind turbine lawrence west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7" r="27517"/>
          <a:stretch/>
        </p:blipFill>
        <p:spPr bwMode="auto">
          <a:xfrm>
            <a:off x="6145696" y="1320515"/>
            <a:ext cx="2837390" cy="418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134839"/>
            <a:ext cx="914400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  <a:defRPr/>
            </a:pPr>
            <a:r>
              <a:rPr lang="en-GB" sz="3200" dirty="0">
                <a:ea typeface="+mn-ea"/>
                <a:cs typeface="+mn-cs"/>
              </a:rPr>
              <a:t>Community owned renewable energy with public consent</a:t>
            </a:r>
          </a:p>
        </p:txBody>
      </p:sp>
    </p:spTree>
    <p:extLst>
      <p:ext uri="{BB962C8B-B14F-4D97-AF65-F5344CB8AC3E}">
        <p14:creationId xmlns:p14="http://schemas.microsoft.com/office/powerpoint/2010/main" val="4054544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2328"/>
          </a:xfrm>
          <a:prstGeom prst="rect">
            <a:avLst/>
          </a:prstGeom>
        </p:spPr>
      </p:pic>
      <p:pic>
        <p:nvPicPr>
          <p:cNvPr id="6" name="Picture 5" descr="CSE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1038787" cy="792087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115687"/>
            <a:ext cx="914400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  <a:defRPr/>
            </a:pPr>
            <a:r>
              <a:rPr lang="en-GB" dirty="0">
                <a:ea typeface="+mn-ea"/>
                <a:cs typeface="+mn-cs"/>
              </a:rPr>
              <a:t>Renewable Energy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1540" y="5157192"/>
            <a:ext cx="8892988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7217" y="2852936"/>
            <a:ext cx="7380820" cy="1573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31540" y="4005064"/>
            <a:ext cx="8172908" cy="1273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74848" y="2867788"/>
            <a:ext cx="8229600" cy="1922766"/>
          </a:xfrm>
          <a:prstGeom prst="rect">
            <a:avLst/>
          </a:prstGeom>
          <a:solidFill>
            <a:srgbClr val="FFCC66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/>
              <a:t>“Proposals for the generation of renewable energy will be supported provided the adverse impacts are satisfactorily addressed, or are outweighed by the overall benefits of the proposal.”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21702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2328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0950" y="1266900"/>
            <a:ext cx="8604448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  <a:defRPr/>
            </a:pPr>
            <a:r>
              <a:rPr lang="en-GB" sz="3600" dirty="0">
                <a:latin typeface="Corbel" pitchFamily="34" charset="0"/>
                <a:ea typeface="+mn-ea"/>
                <a:cs typeface="+mn-cs"/>
              </a:rPr>
              <a:t>Renewable Energy – identifying sites</a:t>
            </a:r>
          </a:p>
        </p:txBody>
      </p:sp>
      <p:pic>
        <p:nvPicPr>
          <p:cNvPr id="9" name="Picture 8" descr="CSE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1038787" cy="792087"/>
          </a:xfrm>
          <a:prstGeom prst="rect">
            <a:avLst/>
          </a:prstGeom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81" y="2032074"/>
            <a:ext cx="8440375" cy="377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695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0950" y="1266900"/>
            <a:ext cx="8604448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  <a:defRPr/>
            </a:pPr>
            <a:r>
              <a:rPr lang="en-GB" sz="3600" dirty="0">
                <a:latin typeface="Corbel" pitchFamily="34" charset="0"/>
                <a:ea typeface="+mn-ea"/>
                <a:cs typeface="+mn-cs"/>
              </a:rPr>
              <a:t>Renewable Energy – identifying sites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37" y="2420888"/>
            <a:ext cx="7950711" cy="248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63"/>
            <a:ext cx="9144000" cy="1142328"/>
          </a:xfrm>
          <a:prstGeom prst="rect">
            <a:avLst/>
          </a:prstGeom>
        </p:spPr>
      </p:pic>
      <p:pic>
        <p:nvPicPr>
          <p:cNvPr id="11" name="Picture 10" descr="CSE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88640"/>
            <a:ext cx="1038787" cy="79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01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257" y="1834031"/>
            <a:ext cx="8388932" cy="46661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Sufficient?:   Supports renewable energy in principle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Better:  … and specifies types supported and criteria for support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Better: …and identifies potential renewable energy resources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Best:    ... and identifies specific sites or areas for renewable   energy production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54006" y="350512"/>
            <a:ext cx="914400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  <a:defRPr/>
            </a:pPr>
            <a:r>
              <a:rPr lang="en-GB" dirty="0">
                <a:ea typeface="+mn-ea"/>
                <a:cs typeface="+mn-cs"/>
              </a:rPr>
              <a:t>Energy generation –  Elements of a Renewable Energy policy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1540" y="5157192"/>
            <a:ext cx="8892988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7217" y="2852936"/>
            <a:ext cx="7380820" cy="1573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31540" y="4005064"/>
            <a:ext cx="8172908" cy="1273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26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S:\Comms\Images\Stock Photos\Energy Supply\Solar PV\Plymouth Community Energy\Ernesettle group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27856"/>
            <a:ext cx="588627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Moving from generalised support for renewables to detailed policies</a:t>
            </a:r>
          </a:p>
        </p:txBody>
      </p:sp>
    </p:spTree>
    <p:extLst>
      <p:ext uri="{BB962C8B-B14F-4D97-AF65-F5344CB8AC3E}">
        <p14:creationId xmlns:p14="http://schemas.microsoft.com/office/powerpoint/2010/main" val="3812922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32048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2800" dirty="0"/>
              <a:t>Shared consultation and engagement process.</a:t>
            </a:r>
          </a:p>
          <a:p>
            <a:r>
              <a:rPr lang="en-GB" sz="2800" dirty="0"/>
              <a:t>Neighbourhood Plans build community momentum</a:t>
            </a:r>
            <a:endParaRPr lang="en-US" sz="2400" dirty="0"/>
          </a:p>
          <a:p>
            <a:r>
              <a:rPr lang="en-US" sz="2800" dirty="0"/>
              <a:t>Neighbourhood Plans can secure funding for community energy through CIL Revenue.</a:t>
            </a:r>
          </a:p>
          <a:p>
            <a:r>
              <a:rPr lang="en-GB" sz="2800" dirty="0"/>
              <a:t>Neighbourhood Plans vital for securing successful planning permission for onshore wind.</a:t>
            </a:r>
            <a:endParaRPr lang="en-GB" sz="2400" b="1" dirty="0"/>
          </a:p>
          <a:p>
            <a:pPr marL="800100" lvl="1"/>
            <a:r>
              <a:rPr lang="en-GB" sz="1800" i="1" dirty="0"/>
              <a:t>“</a:t>
            </a:r>
            <a:r>
              <a:rPr lang="en-US" sz="1800" i="1" dirty="0"/>
              <a:t>permission will now only be granted if a proposed turbine is located within </a:t>
            </a:r>
            <a:r>
              <a:rPr lang="en-US" sz="1800" b="1" i="1" dirty="0"/>
              <a:t>an area identified in a local or neighbourhood plan </a:t>
            </a:r>
            <a:r>
              <a:rPr lang="en-US" sz="1800" i="1" dirty="0"/>
              <a:t>and if “it can be demonstrated that the </a:t>
            </a:r>
            <a:r>
              <a:rPr lang="en-US" sz="1800" b="1" i="1" dirty="0"/>
              <a:t>planning impacts identified by affected local communities have been fully addressed</a:t>
            </a:r>
            <a:r>
              <a:rPr lang="en-US" sz="1800" i="1" dirty="0"/>
              <a:t>”. </a:t>
            </a:r>
          </a:p>
          <a:p>
            <a:pPr marL="0" indent="0">
              <a:buNone/>
            </a:pPr>
            <a:endParaRPr lang="en-US" sz="2800" dirty="0"/>
          </a:p>
          <a:p>
            <a:pPr lvl="1"/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/>
              <a:t>Neighbourhood Plans and community energy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" y="-47214"/>
            <a:ext cx="9144000" cy="1142328"/>
          </a:xfrm>
          <a:prstGeom prst="rect">
            <a:avLst/>
          </a:prstGeom>
        </p:spPr>
      </p:pic>
      <p:pic>
        <p:nvPicPr>
          <p:cNvPr id="5" name="Picture 4" descr="CSE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038787" cy="79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53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2328"/>
          </a:xfrm>
          <a:prstGeom prst="rect">
            <a:avLst/>
          </a:prstGeom>
        </p:spPr>
      </p:pic>
      <p:pic>
        <p:nvPicPr>
          <p:cNvPr id="9" name="Picture 8" descr="CSE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1038787" cy="792087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63878"/>
            <a:ext cx="3126773" cy="219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123729" y="1153788"/>
            <a:ext cx="4896542" cy="810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+mn-lt"/>
                <a:ea typeface="+mn-ea"/>
                <a:cs typeface="+mn-cs"/>
              </a:rPr>
              <a:t>Lawrence Weston, Bristol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844824"/>
            <a:ext cx="50405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Cut off from neighbouring communities; falls within the most deprived 10% of areas in England for Multiple Deprivation.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Above average rate of fuel poverty (14.5% of residents). 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9511" y="3861048"/>
            <a:ext cx="84561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Community Infrastructure Levy funds to be used for:</a:t>
            </a:r>
          </a:p>
          <a:p>
            <a:r>
              <a:rPr lang="en-US" sz="2000" b="1" u="sng" dirty="0"/>
              <a:t> 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</a:rPr>
              <a:t>district heating infrastructure </a:t>
            </a:r>
            <a:r>
              <a:rPr lang="en-US" sz="2000" dirty="0"/>
              <a:t>(including a possible heat main to a nearby industrial area).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</a:rPr>
              <a:t>sustainable energy generation</a:t>
            </a:r>
            <a:r>
              <a:rPr lang="en-US" sz="2000" dirty="0"/>
              <a:t>, storage, and dedicated local distribution.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enhancement of existing and creation of new cycle routes.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00B050"/>
                </a:solidFill>
              </a:rPr>
              <a:t>The </a:t>
            </a:r>
            <a:r>
              <a:rPr lang="en-GB" sz="2000" b="1" dirty="0">
                <a:solidFill>
                  <a:srgbClr val="00B050"/>
                </a:solidFill>
              </a:rPr>
              <a:t>community energy group has now secured funding to develop a community wind project.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72871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08265"/>
            <a:ext cx="2736304" cy="387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406" y="260648"/>
            <a:ext cx="227848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183" y="3645610"/>
            <a:ext cx="2291837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66" y="260648"/>
            <a:ext cx="229748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29" y="3645610"/>
            <a:ext cx="229861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50533" y="5947703"/>
            <a:ext cx="4274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u="sng" dirty="0">
                <a:hlinkClick r:id="rId7"/>
              </a:rPr>
              <a:t>www.cse.org.uk/neighbourhoodplanning</a:t>
            </a:r>
            <a:endParaRPr lang="en-GB" b="1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29748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3" y="3645610"/>
            <a:ext cx="229861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73051" y="225939"/>
            <a:ext cx="3929608" cy="1315144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dirty="0">
                <a:latin typeface="Corbel" pitchFamily="34" charset="0"/>
                <a:ea typeface="+mn-ea"/>
                <a:cs typeface="+mn-cs"/>
              </a:rPr>
              <a:t>CSE Resources</a:t>
            </a:r>
          </a:p>
        </p:txBody>
      </p:sp>
    </p:spTree>
    <p:extLst>
      <p:ext uri="{BB962C8B-B14F-4D97-AF65-F5344CB8AC3E}">
        <p14:creationId xmlns:p14="http://schemas.microsoft.com/office/powerpoint/2010/main" val="1849896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1" y="1671615"/>
            <a:ext cx="4788197" cy="4672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" y="-171400"/>
            <a:ext cx="8229600" cy="1368152"/>
          </a:xfrm>
        </p:spPr>
        <p:txBody>
          <a:bodyPr>
            <a:noAutofit/>
          </a:bodyPr>
          <a:lstStyle/>
          <a:p>
            <a:br>
              <a:rPr lang="en-US" sz="3600" b="1" dirty="0"/>
            </a:br>
            <a:r>
              <a:rPr lang="en-US" sz="2800" b="1" dirty="0"/>
              <a:t>Intergovernmental Panel on Climate Change </a:t>
            </a:r>
            <a:r>
              <a:rPr lang="en-GB" sz="2800" b="1" dirty="0"/>
              <a:t>report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70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In 2018 the </a:t>
            </a:r>
            <a:r>
              <a:rPr lang="en-US" sz="2400" dirty="0"/>
              <a:t>IPCC special report concluded that there are only 12 years to keep global warming below 1.5°C.</a:t>
            </a:r>
          </a:p>
          <a:p>
            <a:pPr marL="0" indent="0">
              <a:buNone/>
            </a:pPr>
            <a:r>
              <a:rPr lang="en-US" sz="2400" dirty="0"/>
              <a:t>Beyond this the risks of drought, floods, extreme heat and poverty for hundreds of millions of people will significantly worsen</a:t>
            </a:r>
            <a:endParaRPr lang="en-GB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0918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66555" y="1538790"/>
            <a:ext cx="490554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eaLnBrk="1" hangingPunct="1">
              <a:spcAft>
                <a:spcPct val="30000"/>
              </a:spcAft>
            </a:pPr>
            <a:endParaRPr lang="en-GB" sz="2000" dirty="0"/>
          </a:p>
          <a:p>
            <a:pPr marL="179388" indent="-179388" eaLnBrk="1" hangingPunct="1">
              <a:spcAft>
                <a:spcPct val="30000"/>
              </a:spcAft>
            </a:pPr>
            <a:endParaRPr lang="en-GB" sz="2000" dirty="0"/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431540" y="1310574"/>
            <a:ext cx="842392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1" i="0" u="none" strike="noStrike" cap="none" normalizeH="0" baseline="0" dirty="0">
              <a:ln>
                <a:noFill/>
              </a:ln>
              <a:solidFill>
                <a:srgbClr val="0F243E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4000" dirty="0">
                <a:solidFill>
                  <a:srgbClr val="0F243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For free support on your Neighbourhood Plan, please get in contact: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4000" b="0" i="0" u="none" strike="noStrike" cap="none" normalizeH="0" baseline="0" dirty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Email: </a:t>
            </a:r>
            <a:r>
              <a:rPr lang="en-GB" sz="4000" dirty="0">
                <a:solidFill>
                  <a:srgbClr val="0F243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neighbourhoodplanning@cse.org.uk</a:t>
            </a:r>
            <a:endParaRPr lang="en-GB" sz="4000" dirty="0">
              <a:solidFill>
                <a:srgbClr val="0F243E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F243E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0117 9341436 (direct) | 0117 9341400 (switchboard) 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Centre for Sustainable Energy, 3 St Peter's Court, Bedminster Parade, Bristol, BS3 4AQ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dirty="0">
              <a:solidFill>
                <a:srgbClr val="7F7F7F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dirty="0">
              <a:solidFill>
                <a:srgbClr val="7F7F7F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dirty="0">
              <a:solidFill>
                <a:srgbClr val="7F7F7F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dirty="0">
              <a:solidFill>
                <a:srgbClr val="7F7F7F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5637"/>
            <a:ext cx="9144000" cy="1142328"/>
          </a:xfrm>
          <a:prstGeom prst="rect">
            <a:avLst/>
          </a:prstGeom>
        </p:spPr>
      </p:pic>
      <p:pic>
        <p:nvPicPr>
          <p:cNvPr id="8" name="Picture 7" descr="CSE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920" y="341040"/>
            <a:ext cx="1038787" cy="79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82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644" y="2937896"/>
            <a:ext cx="8229600" cy="648072"/>
          </a:xfrm>
        </p:spPr>
        <p:txBody>
          <a:bodyPr/>
          <a:lstStyle/>
          <a:p>
            <a:pPr lvl="1"/>
            <a:r>
              <a:rPr lang="en-GB" sz="3200" b="1" dirty="0"/>
              <a:t> Hottest year on record - 2016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42328"/>
          </a:xfrm>
          <a:prstGeom prst="rect">
            <a:avLst/>
          </a:prstGeom>
        </p:spPr>
      </p:pic>
      <p:pic>
        <p:nvPicPr>
          <p:cNvPr id="11" name="Picture 10" descr="CSE logo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1038787" cy="79208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52450" y="3585968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3200" b="1" dirty="0"/>
              <a:t>previous hottest year on record - 2015</a:t>
            </a:r>
          </a:p>
          <a:p>
            <a:pPr marL="457200" lvl="1" indent="0">
              <a:buFont typeface="Arial" pitchFamily="34" charset="0"/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52450" y="4162032"/>
            <a:ext cx="8229600" cy="648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3200" b="1" dirty="0"/>
              <a:t>previous hottest year on record -  2014 </a:t>
            </a:r>
          </a:p>
          <a:p>
            <a:pPr marL="457200" lvl="1" indent="0">
              <a:buFont typeface="Arial" pitchFamily="34" charset="0"/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52450" y="4810103"/>
            <a:ext cx="8229600" cy="728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3200" b="1" dirty="0"/>
              <a:t>previous hottest year on record -  2010  </a:t>
            </a:r>
          </a:p>
          <a:p>
            <a:pPr lvl="1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305587" y="1467612"/>
            <a:ext cx="7998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4000" b="1" dirty="0"/>
              <a:t>16 of the 17 warmest years have occurred since 2000</a:t>
            </a:r>
          </a:p>
        </p:txBody>
      </p:sp>
    </p:spTree>
    <p:extLst>
      <p:ext uri="{BB962C8B-B14F-4D97-AF65-F5344CB8AC3E}">
        <p14:creationId xmlns:p14="http://schemas.microsoft.com/office/powerpoint/2010/main" val="322274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3" y="3338284"/>
            <a:ext cx="5616623" cy="31485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2251" y="1589542"/>
            <a:ext cx="7905332" cy="158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 sz="2000" b="1" dirty="0">
              <a:solidFill>
                <a:srgbClr val="00A0AF"/>
              </a:solidFill>
              <a:latin typeface="Arial Rounded MT Bold" pitchFamily="34" charset="0"/>
            </a:endParaRPr>
          </a:p>
          <a:p>
            <a:pPr marL="342900" lvl="1" indent="-342900" eaLnBrk="0" hangingPunct="0">
              <a:spcBef>
                <a:spcPct val="20000"/>
              </a:spcBef>
              <a:buFontTx/>
              <a:buChar char="-"/>
            </a:pPr>
            <a:r>
              <a:rPr lang="en-GB" sz="2400" dirty="0"/>
              <a:t>Climate Change Act 2008 -</a:t>
            </a:r>
            <a:r>
              <a:rPr lang="en-US" sz="2400" dirty="0"/>
              <a:t> established a legally binding target to reduce the UK’s greenhouse gas emissions by at least 80% below 1990 base year levels by 2050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42328"/>
          </a:xfrm>
          <a:prstGeom prst="rect">
            <a:avLst/>
          </a:prstGeom>
        </p:spPr>
      </p:pic>
      <p:pic>
        <p:nvPicPr>
          <p:cNvPr id="7" name="Picture 6" descr="CSE logo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1038787" cy="792087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21550" y="980727"/>
            <a:ext cx="8622450" cy="121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latin typeface="+mj-lt"/>
                <a:ea typeface="+mj-ea"/>
                <a:cs typeface="+mj-cs"/>
              </a:rPr>
              <a:t>UK response</a:t>
            </a:r>
          </a:p>
        </p:txBody>
      </p:sp>
    </p:spTree>
    <p:extLst>
      <p:ext uri="{BB962C8B-B14F-4D97-AF65-F5344CB8AC3E}">
        <p14:creationId xmlns:p14="http://schemas.microsoft.com/office/powerpoint/2010/main" val="78131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1844824"/>
            <a:ext cx="5040560" cy="380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 sz="2800" b="1" dirty="0">
              <a:solidFill>
                <a:srgbClr val="00A0AF"/>
              </a:solidFill>
              <a:latin typeface="Arial Rounded MT Bold" pitchFamily="34" charset="0"/>
            </a:endParaRPr>
          </a:p>
          <a:p>
            <a:pPr marL="0" lvl="1" eaLnBrk="0" hangingPunct="0">
              <a:spcBef>
                <a:spcPct val="20000"/>
              </a:spcBef>
            </a:pPr>
            <a:r>
              <a:rPr lang="en-US" sz="2800" dirty="0"/>
              <a:t>The Climate Change Act introduced a system of successive five-year period </a:t>
            </a:r>
            <a:r>
              <a:rPr lang="en-US" sz="2800" b="1" i="1" dirty="0"/>
              <a:t>carbon budgets </a:t>
            </a:r>
            <a:r>
              <a:rPr lang="en-US" sz="2800" dirty="0"/>
              <a:t>to provide</a:t>
            </a:r>
            <a:r>
              <a:rPr lang="en-US" sz="2800" b="1" dirty="0"/>
              <a:t> legally binding limits on emissions</a:t>
            </a:r>
          </a:p>
          <a:p>
            <a:pPr marL="0" lvl="1" eaLnBrk="0" hangingPunct="0">
              <a:spcBef>
                <a:spcPct val="20000"/>
              </a:spcBef>
            </a:pPr>
            <a:br>
              <a:rPr lang="en-GB" dirty="0"/>
            </a:br>
            <a:endParaRPr lang="en-GB" b="1" dirty="0">
              <a:solidFill>
                <a:srgbClr val="00A0AF"/>
              </a:solidFill>
              <a:latin typeface="Arial Rounded MT Bold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25982" y="692696"/>
            <a:ext cx="8622450" cy="1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latin typeface="+mj-lt"/>
                <a:ea typeface="+mj-ea"/>
                <a:cs typeface="+mj-cs"/>
              </a:rPr>
              <a:t>UK response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63"/>
            <a:ext cx="9144000" cy="1142328"/>
          </a:xfrm>
          <a:prstGeom prst="rect">
            <a:avLst/>
          </a:prstGeom>
        </p:spPr>
      </p:pic>
      <p:pic>
        <p:nvPicPr>
          <p:cNvPr id="8" name="Picture 7" descr="CSE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1038787" cy="7920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72270"/>
            <a:ext cx="3027973" cy="389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88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2047434"/>
            <a:ext cx="86409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 sz="2000" b="1" dirty="0">
              <a:solidFill>
                <a:srgbClr val="00A0AF"/>
              </a:solidFill>
              <a:latin typeface="Arial Rounded MT Bold" pitchFamily="34" charset="0"/>
            </a:endParaRPr>
          </a:p>
          <a:p>
            <a:pPr marL="342900" lvl="1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Local planning authorities are required by the 2008 Planning Act, </a:t>
            </a:r>
            <a:r>
              <a:rPr lang="en-GB" sz="2000" b="1" dirty="0"/>
              <a:t>to ensure that, taken as whole, plan policy contributes to the mitigation of, and adaptation to, climate change</a:t>
            </a:r>
            <a:r>
              <a:rPr lang="en-GB" sz="2000" dirty="0"/>
              <a:t>. </a:t>
            </a:r>
          </a:p>
          <a:p>
            <a:pPr marL="0" lvl="1" eaLnBrk="0" hangingPunct="0">
              <a:spcBef>
                <a:spcPct val="20000"/>
              </a:spcBef>
            </a:pPr>
            <a:endParaRPr lang="en-GB" sz="2000" dirty="0"/>
          </a:p>
          <a:p>
            <a:pPr marL="342900" lvl="1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The National Planning Policy Framework  reinforces that:</a:t>
            </a:r>
          </a:p>
          <a:p>
            <a:pPr marL="800100" lvl="2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 policies and decisions are in line with the objectives and provisions of the Climate Change Act 2008, and;</a:t>
            </a:r>
          </a:p>
          <a:p>
            <a:pPr marL="800100" lvl="2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discusses the role of planning in securing “</a:t>
            </a:r>
            <a:r>
              <a:rPr lang="en-GB" sz="2000" b="1" dirty="0"/>
              <a:t>radical reductions in greenhouse gas emissions</a:t>
            </a:r>
            <a:r>
              <a:rPr lang="en-GB" sz="2000" dirty="0"/>
              <a:t>” and </a:t>
            </a:r>
            <a:r>
              <a:rPr lang="en-GB" sz="2000" b="1" dirty="0"/>
              <a:t>maximising renewable energy deployment</a:t>
            </a:r>
            <a:br>
              <a:rPr lang="en-GB" b="1" dirty="0"/>
            </a:br>
            <a:endParaRPr lang="en-GB" b="1" dirty="0">
              <a:solidFill>
                <a:srgbClr val="00A0AF"/>
              </a:solidFill>
              <a:latin typeface="Arial Rounded MT Bold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21550" y="908720"/>
            <a:ext cx="8622450" cy="1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latin typeface="+mj-lt"/>
                <a:ea typeface="+mj-ea"/>
                <a:cs typeface="+mj-cs"/>
              </a:rPr>
              <a:t>UK response – the planning system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63"/>
            <a:ext cx="9144000" cy="1142328"/>
          </a:xfrm>
          <a:prstGeom prst="rect">
            <a:avLst/>
          </a:prstGeom>
        </p:spPr>
      </p:pic>
      <p:pic>
        <p:nvPicPr>
          <p:cNvPr id="8" name="Picture 7" descr="CSE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1038787" cy="79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21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1550" y="1978174"/>
            <a:ext cx="7905332" cy="148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eaLnBrk="0" hangingPunct="0">
              <a:spcBef>
                <a:spcPct val="20000"/>
              </a:spcBef>
            </a:pPr>
            <a:endParaRPr lang="en-GB" sz="2000" i="1" dirty="0">
              <a:solidFill>
                <a:srgbClr val="00A0AF"/>
              </a:solidFill>
              <a:latin typeface="Arial Rounded MT Bold" pitchFamily="34" charset="0"/>
            </a:endParaRPr>
          </a:p>
          <a:p>
            <a:pPr marL="0" lvl="1" eaLnBrk="0" hangingPunct="0">
              <a:spcBef>
                <a:spcPct val="20000"/>
              </a:spcBef>
            </a:pPr>
            <a:r>
              <a:rPr lang="en-US" sz="3200" i="1" dirty="0"/>
              <a:t>“The UK is</a:t>
            </a:r>
            <a:r>
              <a:rPr lang="en-US" sz="3200" b="1" i="1" dirty="0"/>
              <a:t> not </a:t>
            </a:r>
            <a:r>
              <a:rPr lang="en-US" sz="3200" i="1" dirty="0"/>
              <a:t>on course to meet </a:t>
            </a:r>
            <a:r>
              <a:rPr lang="en-US" sz="3200" b="1" i="1" dirty="0"/>
              <a:t>the legally binding </a:t>
            </a:r>
            <a:r>
              <a:rPr lang="en-US" sz="3200" i="1" dirty="0"/>
              <a:t>fourth and fifth carbon budgets</a:t>
            </a:r>
            <a:r>
              <a:rPr lang="en-US" sz="3200" b="1" i="1" dirty="0"/>
              <a:t>.</a:t>
            </a:r>
            <a:r>
              <a:rPr lang="en-US" sz="3200" i="1" dirty="0"/>
              <a:t>” </a:t>
            </a:r>
            <a:endParaRPr lang="en-GB" sz="32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42328"/>
          </a:xfrm>
          <a:prstGeom prst="rect">
            <a:avLst/>
          </a:prstGeom>
        </p:spPr>
      </p:pic>
      <p:pic>
        <p:nvPicPr>
          <p:cNvPr id="7" name="Picture 6" descr="CSE logo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1038787" cy="792087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21550" y="980727"/>
            <a:ext cx="8622450" cy="121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4000" b="1" dirty="0"/>
              <a:t>Is our response sufficient? 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" y="4005064"/>
            <a:ext cx="908685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Committee on climate change - 2018 Progress Report to Parliament </a:t>
            </a:r>
          </a:p>
          <a:p>
            <a:r>
              <a:rPr lang="en-GB" sz="2400" dirty="0">
                <a:hlinkClick r:id="rId5"/>
              </a:rPr>
              <a:t>www.theccc.org.uk/wp-content/uploads/2018/06/CCC-2018-Progress-Report-to-Parliament.pdf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223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/>
              <a:t>Despite not being on course to meet our legally binding targets….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368" y="2348880"/>
            <a:ext cx="8291264" cy="3777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Since 2015:</a:t>
            </a:r>
          </a:p>
          <a:p>
            <a:r>
              <a:rPr lang="en-GB" dirty="0"/>
              <a:t>Renewable energy subsidies have  been scrapped.</a:t>
            </a:r>
          </a:p>
          <a:p>
            <a:r>
              <a:rPr lang="en-GB" dirty="0"/>
              <a:t>The Zero Carbon Homes Policy has been suspended. </a:t>
            </a:r>
          </a:p>
          <a:p>
            <a:r>
              <a:rPr lang="en-GB" dirty="0"/>
              <a:t>Planning permission for onshore wind power has become more restrictive:</a:t>
            </a:r>
          </a:p>
          <a:p>
            <a:pPr lvl="1"/>
            <a:r>
              <a:rPr lang="en-GB" sz="1800" dirty="0"/>
              <a:t>E.g. permission will now only be granted if a proposed turbine is located within </a:t>
            </a:r>
            <a:r>
              <a:rPr lang="en-GB" sz="1800" b="1" dirty="0"/>
              <a:t>an area identified in a local or neighbourhood plan </a:t>
            </a:r>
            <a:r>
              <a:rPr lang="en-GB" sz="1800" dirty="0"/>
              <a:t>and if </a:t>
            </a:r>
            <a:r>
              <a:rPr lang="en-GB" sz="1800" i="1" dirty="0"/>
              <a:t>“it can be demonstrated that the planning impacts </a:t>
            </a:r>
            <a:r>
              <a:rPr lang="en-GB" sz="1800" b="1" i="1" dirty="0"/>
              <a:t>identified by affected local communities have been fully addressed</a:t>
            </a:r>
            <a:r>
              <a:rPr lang="en-GB" sz="1800" i="1" dirty="0"/>
              <a:t>”. </a:t>
            </a:r>
          </a:p>
          <a:p>
            <a:pPr marL="0" indent="0">
              <a:buNone/>
            </a:pP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42328"/>
          </a:xfrm>
          <a:prstGeom prst="rect">
            <a:avLst/>
          </a:prstGeom>
        </p:spPr>
      </p:pic>
      <p:pic>
        <p:nvPicPr>
          <p:cNvPr id="5" name="Picture 4" descr="CSE log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1038787" cy="79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57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1289</Words>
  <Application>Microsoft Office PowerPoint</Application>
  <PresentationFormat>On-screen Show (4:3)</PresentationFormat>
  <Paragraphs>175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Rounded MT Bold</vt:lpstr>
      <vt:lpstr>Calibri</vt:lpstr>
      <vt:lpstr>Corbel</vt:lpstr>
      <vt:lpstr>Segoe UI Semibold</vt:lpstr>
      <vt:lpstr>Wingdings</vt:lpstr>
      <vt:lpstr>Office Theme</vt:lpstr>
      <vt:lpstr>PowerPoint Presentation</vt:lpstr>
      <vt:lpstr>PowerPoint Presentation</vt:lpstr>
      <vt:lpstr> Intergovernmental Panel on Climate Change report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Despite not being on course to meet our legally binding targets….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Energy use policy – the Merton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Neighbourhood Plans and community energy </vt:lpstr>
      <vt:lpstr>PowerPoint Presentation</vt:lpstr>
      <vt:lpstr>CSE Resources</vt:lpstr>
      <vt:lpstr>PowerPoint Presentation</vt:lpstr>
    </vt:vector>
  </TitlesOfParts>
  <Company>Centre For Sustainable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DS - CSE</dc:creator>
  <cp:lastModifiedBy>Peter Frost (ESO)</cp:lastModifiedBy>
  <cp:revision>80</cp:revision>
  <cp:lastPrinted>2018-10-04T08:26:28Z</cp:lastPrinted>
  <dcterms:created xsi:type="dcterms:W3CDTF">2018-09-25T09:31:05Z</dcterms:created>
  <dcterms:modified xsi:type="dcterms:W3CDTF">2019-02-14T14:17:47Z</dcterms:modified>
</cp:coreProperties>
</file>